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handoutMasterIdLst>
    <p:handoutMasterId r:id="rId5"/>
  </p:handoutMasterIdLst>
  <p:sldIdLst>
    <p:sldId id="275" r:id="rId2"/>
    <p:sldId id="278" r:id="rId3"/>
    <p:sldId id="279" r:id="rId4"/>
  </p:sldIdLst>
  <p:sldSz cx="9144000" cy="6858000" type="screen4x3"/>
  <p:notesSz cx="7099300" cy="10234613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Lucida Handwriting" pitchFamily="66" charset="0"/>
      <p:regular r:id="rId1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SNoCZEwIwDbNGuiamvV+g==" hashData="eexc406pSU37+wjFTcwyS36/RM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6600"/>
    <a:srgbClr val="660033"/>
    <a:srgbClr val="66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/>
          <a:lstStyle>
            <a:lvl1pPr algn="r">
              <a:defRPr sz="1300"/>
            </a:lvl1pPr>
          </a:lstStyle>
          <a:p>
            <a:pPr>
              <a:defRPr/>
            </a:pPr>
            <a:fld id="{3798FA44-E326-4C15-A62E-1E2C9163320F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 anchor="b"/>
          <a:lstStyle>
            <a:lvl1pPr algn="r">
              <a:defRPr sz="1300"/>
            </a:lvl1pPr>
          </a:lstStyle>
          <a:p>
            <a:pPr>
              <a:defRPr/>
            </a:pPr>
            <a:fld id="{1711DCFB-89CA-4047-BD08-C07234E62F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81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4FE-3710-4FF8-BC1A-9C83CF228E28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C580-BE71-4799-AF50-E60AF14968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470AEA-53A5-472A-9DDC-7AECCF1DE611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F0CD9-0FA7-4ECB-98D2-223504AF18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85750" y="285750"/>
            <a:ext cx="8572500" cy="607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625821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Physik </a:t>
            </a:r>
            <a:r>
              <a:rPr lang="de-DE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4" y="1266444"/>
            <a:ext cx="4325112" cy="43251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545592"/>
            <a:ext cx="8281416" cy="5766816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96611" y="63988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3D3845-CC97-4723-911A-D3E3185955CD}" type="slidenum">
              <a:rPr 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26847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Lucida Handwriting" pitchFamily="66" charset="0"/>
              </a:rPr>
              <a:t>Die </a:t>
            </a:r>
            <a:r>
              <a:rPr lang="de-DE" sz="2400" b="1" dirty="0" smtClean="0">
                <a:latin typeface="Lucida Handwriting" pitchFamily="66" charset="0"/>
              </a:rPr>
              <a:t> physikalische  Größe  Dichte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46340" y="1828232"/>
            <a:ext cx="645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Abhängigkeit :   Masse  / Volumen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80767" y="2232572"/>
            <a:ext cx="6454892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b="1" dirty="0" smtClean="0">
                <a:latin typeface="Lucida Handwriting" pitchFamily="66" charset="0"/>
              </a:rPr>
              <a:t>V  in  cm³</a:t>
            </a:r>
          </a:p>
          <a:p>
            <a:pPr>
              <a:lnSpc>
                <a:spcPts val="2800"/>
              </a:lnSpc>
            </a:pPr>
            <a:r>
              <a:rPr lang="de-DE" b="1" dirty="0" smtClean="0">
                <a:latin typeface="Lucida Handwriting" pitchFamily="66" charset="0"/>
              </a:rPr>
              <a:t>m  in  g</a:t>
            </a:r>
            <a:endParaRPr lang="de-DE" b="1" dirty="0">
              <a:latin typeface="Lucida Handwriting" pitchFamily="66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766" y="2214100"/>
            <a:ext cx="5556370" cy="1412452"/>
            <a:chOff x="743823" y="2511368"/>
            <a:chExt cx="5405003" cy="1412452"/>
          </a:xfrm>
        </p:grpSpPr>
        <p:sp>
          <p:nvSpPr>
            <p:cNvPr id="2" name="Rechteck 1"/>
            <p:cNvSpPr/>
            <p:nvPr/>
          </p:nvSpPr>
          <p:spPr>
            <a:xfrm>
              <a:off x="743823" y="2511368"/>
              <a:ext cx="1451913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195737" y="251136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987825" y="251136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3773168" y="251136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65005" y="251136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356737" y="251136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43823" y="2906348"/>
              <a:ext cx="1451913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2195737" y="290634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987825" y="290634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3773168" y="290634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65005" y="290634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5356738" y="2906348"/>
              <a:ext cx="792088" cy="394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743823" y="3296038"/>
              <a:ext cx="1451913" cy="6277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195737" y="3296038"/>
              <a:ext cx="792088" cy="6277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2987825" y="3296038"/>
              <a:ext cx="792088" cy="6277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3773168" y="3296038"/>
              <a:ext cx="792088" cy="6277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65005" y="3296038"/>
              <a:ext cx="792088" cy="6277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5356738" y="3296038"/>
              <a:ext cx="792088" cy="6277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746340" y="3833340"/>
            <a:ext cx="760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Je  größer  das  Volumen,  desto  größer  ist  die  Masse.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20512" y="4309688"/>
            <a:ext cx="760702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b="1" dirty="0" smtClean="0">
                <a:latin typeface="Lucida Handwriting" pitchFamily="66" charset="0"/>
              </a:rPr>
              <a:t>Vermutung :  Masse  und  Volumen  sind  </a:t>
            </a:r>
            <a:br>
              <a:rPr lang="de-DE" b="1" dirty="0" smtClean="0">
                <a:latin typeface="Lucida Handwriting" pitchFamily="66" charset="0"/>
              </a:rPr>
            </a:br>
            <a:r>
              <a:rPr lang="de-DE" b="1" dirty="0" smtClean="0">
                <a:latin typeface="Lucida Handwriting" pitchFamily="66" charset="0"/>
              </a:rPr>
              <a:t>                       </a:t>
            </a:r>
            <a:r>
              <a:rPr lang="de-DE" b="1" dirty="0" smtClean="0">
                <a:solidFill>
                  <a:srgbClr val="990033"/>
                </a:solidFill>
                <a:latin typeface="Lucida Handwriting" pitchFamily="66" charset="0"/>
              </a:rPr>
              <a:t>direkt  proportional  </a:t>
            </a:r>
            <a:r>
              <a:rPr lang="de-DE" b="1" dirty="0" smtClean="0">
                <a:latin typeface="Lucida Handwriting" pitchFamily="66" charset="0"/>
              </a:rPr>
              <a:t>zueinander. 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20512" y="5186594"/>
            <a:ext cx="760702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b="1" dirty="0" smtClean="0">
                <a:latin typeface="Lucida Handwriting" pitchFamily="66" charset="0"/>
              </a:rPr>
              <a:t>Nachweis:       </a:t>
            </a:r>
            <a:r>
              <a:rPr lang="de-DE" b="1" dirty="0" err="1" smtClean="0">
                <a:latin typeface="Lucida Handwriting" pitchFamily="66" charset="0"/>
              </a:rPr>
              <a:t>Quotientengleiche</a:t>
            </a:r>
            <a:r>
              <a:rPr lang="de-DE" b="1" dirty="0" smtClean="0">
                <a:latin typeface="Lucida Handwriting" pitchFamily="66" charset="0"/>
              </a:rPr>
              <a:t>  Zahlenpaare  </a:t>
            </a:r>
            <a:endParaRPr lang="de-DE" b="1" dirty="0">
              <a:latin typeface="Lucida Handwriting" pitchFamily="66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55576" y="5535704"/>
            <a:ext cx="1710761" cy="747788"/>
            <a:chOff x="2608271" y="5661248"/>
            <a:chExt cx="1710761" cy="747788"/>
          </a:xfrm>
        </p:grpSpPr>
        <p:sp>
          <p:nvSpPr>
            <p:cNvPr id="55" name="Textfeld 54"/>
            <p:cNvSpPr txBox="1"/>
            <p:nvPr/>
          </p:nvSpPr>
          <p:spPr>
            <a:xfrm>
              <a:off x="2608271" y="5661248"/>
              <a:ext cx="1656868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m</a:t>
              </a:r>
              <a:endParaRPr lang="de-DE" b="1" dirty="0">
                <a:latin typeface="Lucida Handwriting" pitchFamily="66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2662164" y="5978149"/>
              <a:ext cx="16568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V</a:t>
              </a:r>
              <a:endParaRPr lang="de-DE" b="1" dirty="0">
                <a:latin typeface="Lucida Handwriting" pitchFamily="66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2635979" y="6030524"/>
              <a:ext cx="442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56"/>
          <p:cNvSpPr txBox="1"/>
          <p:nvPr/>
        </p:nvSpPr>
        <p:spPr>
          <a:xfrm>
            <a:off x="1224568" y="5653173"/>
            <a:ext cx="730787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b="1" dirty="0" smtClean="0">
                <a:latin typeface="Lucida Handwriting" pitchFamily="66" charset="0"/>
              </a:rPr>
              <a:t>=  konstant.     </a:t>
            </a:r>
            <a:r>
              <a:rPr lang="de-DE" dirty="0" smtClean="0">
                <a:latin typeface="Lucida Handwriting" pitchFamily="66" charset="0"/>
              </a:rPr>
              <a:t>Die  Konstante  heißt  </a:t>
            </a:r>
            <a:r>
              <a:rPr lang="de-DE" sz="2000" b="1" dirty="0" smtClean="0">
                <a:solidFill>
                  <a:srgbClr val="FF0000"/>
                </a:solidFill>
                <a:latin typeface="Lucida Handwriting" pitchFamily="66" charset="0"/>
              </a:rPr>
              <a:t>Dichte</a:t>
            </a:r>
            <a:r>
              <a:rPr lang="de-DE" sz="2000" b="1" dirty="0">
                <a:solidFill>
                  <a:srgbClr val="FF0000"/>
                </a:solidFill>
                <a:latin typeface="Lucida Handwriting" pitchFamily="66" charset="0"/>
              </a:rPr>
              <a:t>.</a:t>
            </a:r>
          </a:p>
          <a:p>
            <a:pPr>
              <a:lnSpc>
                <a:spcPts val="2800"/>
              </a:lnSpc>
            </a:pPr>
            <a:endParaRPr lang="de-DE" b="1" dirty="0">
              <a:latin typeface="Lucida Handwriting" pitchFamily="66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792520" y="2917588"/>
            <a:ext cx="1539876" cy="817194"/>
            <a:chOff x="755576" y="3177912"/>
            <a:chExt cx="1539876" cy="817194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755576" y="3226799"/>
              <a:ext cx="648072" cy="768307"/>
              <a:chOff x="2608271" y="5661248"/>
              <a:chExt cx="648072" cy="768307"/>
            </a:xfrm>
          </p:grpSpPr>
          <p:sp>
            <p:nvSpPr>
              <p:cNvPr id="59" name="Textfeld 58"/>
              <p:cNvSpPr txBox="1"/>
              <p:nvPr/>
            </p:nvSpPr>
            <p:spPr>
              <a:xfrm>
                <a:off x="2608271" y="5661248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m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2662164" y="5978149"/>
                <a:ext cx="594179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V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cxnSp>
            <p:nvCxnSpPr>
              <p:cNvPr id="61" name="Gerade Verbindung 60"/>
              <p:cNvCxnSpPr/>
              <p:nvPr/>
            </p:nvCxnSpPr>
            <p:spPr>
              <a:xfrm>
                <a:off x="2635979" y="6030524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ieren 61"/>
            <p:cNvGrpSpPr/>
            <p:nvPr/>
          </p:nvGrpSpPr>
          <p:grpSpPr>
            <a:xfrm>
              <a:off x="1534712" y="3177912"/>
              <a:ext cx="760740" cy="754498"/>
              <a:chOff x="2495603" y="5661248"/>
              <a:chExt cx="760740" cy="754498"/>
            </a:xfrm>
          </p:grpSpPr>
          <p:sp>
            <p:nvSpPr>
              <p:cNvPr id="63" name="Textfeld 62"/>
              <p:cNvSpPr txBox="1"/>
              <p:nvPr/>
            </p:nvSpPr>
            <p:spPr>
              <a:xfrm>
                <a:off x="2608271" y="5661248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 smtClean="0">
                    <a:latin typeface="Lucida Handwriting" pitchFamily="66" charset="0"/>
                  </a:rPr>
                  <a:t>g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2495603" y="5964340"/>
                <a:ext cx="69753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>
                    <a:latin typeface="Lucida Handwriting" pitchFamily="66" charset="0"/>
                  </a:rPr>
                  <a:t>c</a:t>
                </a:r>
                <a:r>
                  <a:rPr lang="de-DE" sz="1600" b="1" dirty="0" smtClean="0">
                    <a:latin typeface="Lucida Handwriting" pitchFamily="66" charset="0"/>
                  </a:rPr>
                  <a:t>m³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cxnSp>
            <p:nvCxnSpPr>
              <p:cNvPr id="65" name="Gerade Verbindung 64"/>
              <p:cNvCxnSpPr/>
              <p:nvPr/>
            </p:nvCxnSpPr>
            <p:spPr>
              <a:xfrm>
                <a:off x="2635979" y="6085940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hteck 15"/>
            <p:cNvSpPr/>
            <p:nvPr/>
          </p:nvSpPr>
          <p:spPr>
            <a:xfrm>
              <a:off x="1149162" y="3369847"/>
              <a:ext cx="5517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latin typeface="Lucida Handwriting" pitchFamily="66" charset="0"/>
                </a:rPr>
                <a:t>in </a:t>
              </a:r>
              <a:endParaRPr lang="de-DE" dirty="0"/>
            </a:p>
          </p:txBody>
        </p:sp>
      </p:grpSp>
      <p:sp>
        <p:nvSpPr>
          <p:cNvPr id="18" name="Rechteck 17"/>
          <p:cNvSpPr/>
          <p:nvPr/>
        </p:nvSpPr>
        <p:spPr>
          <a:xfrm>
            <a:off x="743823" y="953020"/>
            <a:ext cx="7968885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Verschieden  große  Körper  des  gleichen  Stoffes  haben verschieden  große  Massen.</a:t>
            </a:r>
          </a:p>
        </p:txBody>
      </p:sp>
      <p:sp>
        <p:nvSpPr>
          <p:cNvPr id="67" name="Abgerundetes Rechteck 66"/>
          <p:cNvSpPr/>
          <p:nvPr/>
        </p:nvSpPr>
        <p:spPr>
          <a:xfrm>
            <a:off x="6474843" y="3076331"/>
            <a:ext cx="1261080" cy="5188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ucida Handwriting" pitchFamily="66" charset="0"/>
              </a:rPr>
              <a:t>m  </a:t>
            </a:r>
            <a:r>
              <a:rPr lang="de-DE" sz="2800" b="1" dirty="0">
                <a:latin typeface="Lucida Handwriting" pitchFamily="66" charset="0"/>
              </a:rPr>
              <a:t>~</a:t>
            </a:r>
            <a:r>
              <a:rPr lang="de-DE" b="1" dirty="0">
                <a:latin typeface="Lucida Handwriting" pitchFamily="66" charset="0"/>
              </a:rPr>
              <a:t>  </a:t>
            </a:r>
            <a:r>
              <a:rPr lang="de-DE" b="1" dirty="0" smtClean="0">
                <a:latin typeface="Lucida Handwriting" pitchFamily="66" charset="0"/>
              </a:rPr>
              <a:t>V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332396" y="2239748"/>
            <a:ext cx="4255828" cy="646331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r>
              <a:rPr lang="de-DE" dirty="0" smtClean="0">
                <a:latin typeface="Lucida Handwriting" pitchFamily="66" charset="0"/>
              </a:rPr>
              <a:t>18,5	16,3	13,6	11,3	8,4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332396" y="2654466"/>
            <a:ext cx="4255828" cy="646331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r>
              <a:rPr lang="de-DE" dirty="0" smtClean="0">
                <a:latin typeface="Lucida Handwriting" pitchFamily="66" charset="0"/>
              </a:rPr>
              <a:t>59,5	51,0	45,0	36,5	26,8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2332396" y="3109523"/>
            <a:ext cx="4255828" cy="646331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r>
              <a:rPr lang="de-DE" dirty="0" smtClean="0">
                <a:latin typeface="Lucida Handwriting" pitchFamily="66" charset="0"/>
              </a:rPr>
              <a:t>3,2	3,1	3,3	3,2	3,2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639388" y="476672"/>
            <a:ext cx="6473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…………………………………………………………………………………………………………..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8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6" grpId="0"/>
      <p:bldP spid="52" grpId="0"/>
      <p:bldP spid="53" grpId="0"/>
      <p:bldP spid="54" grpId="0"/>
      <p:bldP spid="57" grpId="0"/>
      <p:bldP spid="18" grpId="0"/>
      <p:bldP spid="67" grpId="0" animBg="1"/>
      <p:bldP spid="37" grpId="0" build="p" bldLvl="2"/>
      <p:bldP spid="68" grpId="0" build="p"/>
      <p:bldP spid="69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26847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Lucida Handwriting" pitchFamily="66" charset="0"/>
              </a:rPr>
              <a:t>Die </a:t>
            </a:r>
            <a:r>
              <a:rPr lang="de-DE" sz="2400" b="1" dirty="0" smtClean="0">
                <a:latin typeface="Lucida Handwriting" pitchFamily="66" charset="0"/>
              </a:rPr>
              <a:t> physikalische  Größe  Dichte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83284" y="1486133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Materialkonstante   Dichte: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67" name="Abgerundetes Rechteck 66"/>
          <p:cNvSpPr/>
          <p:nvPr/>
        </p:nvSpPr>
        <p:spPr>
          <a:xfrm>
            <a:off x="899592" y="3923764"/>
            <a:ext cx="7272808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de-DE" b="1" dirty="0" smtClean="0">
                <a:latin typeface="Lucida Handwriting" pitchFamily="66" charset="0"/>
              </a:rPr>
              <a:t>Die  Dichte  gibt  </a:t>
            </a:r>
            <a:r>
              <a:rPr lang="de-DE" b="1" dirty="0">
                <a:latin typeface="Lucida Handwriting" pitchFamily="66" charset="0"/>
              </a:rPr>
              <a:t>an,  welche  Masse  ein  </a:t>
            </a:r>
            <a:r>
              <a:rPr lang="de-DE" b="1" dirty="0" smtClean="0">
                <a:latin typeface="Lucida Handwriting" pitchFamily="66" charset="0"/>
              </a:rPr>
              <a:t>homogener* Körper  </a:t>
            </a:r>
            <a:r>
              <a:rPr lang="de-DE" b="1" dirty="0">
                <a:latin typeface="Lucida Handwriting" pitchFamily="66" charset="0"/>
              </a:rPr>
              <a:t>mit </a:t>
            </a:r>
            <a:r>
              <a:rPr lang="de-DE" b="1" dirty="0" smtClean="0">
                <a:latin typeface="Lucida Handwriting" pitchFamily="66" charset="0"/>
              </a:rPr>
              <a:t> einem  </a:t>
            </a:r>
            <a:r>
              <a:rPr lang="de-DE" b="1" dirty="0">
                <a:latin typeface="Lucida Handwriting" pitchFamily="66" charset="0"/>
              </a:rPr>
              <a:t>Volumen  von  1 cm³  hat.  </a:t>
            </a:r>
          </a:p>
        </p:txBody>
      </p:sp>
      <p:sp>
        <p:nvSpPr>
          <p:cNvPr id="66" name="Rechteck 65"/>
          <p:cNvSpPr/>
          <p:nvPr/>
        </p:nvSpPr>
        <p:spPr>
          <a:xfrm>
            <a:off x="739388" y="963305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Der Name  des  Quotienten  ist  </a:t>
            </a:r>
            <a:r>
              <a:rPr lang="de-DE" sz="2000" b="1" dirty="0" smtClean="0">
                <a:solidFill>
                  <a:srgbClr val="FF0000"/>
                </a:solidFill>
                <a:latin typeface="Lucida Handwriting" pitchFamily="66" charset="0"/>
              </a:rPr>
              <a:t>Dichte.</a:t>
            </a:r>
          </a:p>
        </p:txBody>
      </p:sp>
      <p:grpSp>
        <p:nvGrpSpPr>
          <p:cNvPr id="70" name="Gruppieren 69"/>
          <p:cNvGrpSpPr/>
          <p:nvPr/>
        </p:nvGrpSpPr>
        <p:grpSpPr>
          <a:xfrm>
            <a:off x="4931533" y="1313438"/>
            <a:ext cx="1828988" cy="796893"/>
            <a:chOff x="755576" y="3195304"/>
            <a:chExt cx="1828988" cy="799802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755576" y="3226799"/>
              <a:ext cx="648072" cy="768307"/>
              <a:chOff x="2608271" y="5661248"/>
              <a:chExt cx="648072" cy="768307"/>
            </a:xfrm>
          </p:grpSpPr>
          <p:sp>
            <p:nvSpPr>
              <p:cNvPr id="77" name="Textfeld 76"/>
              <p:cNvSpPr txBox="1"/>
              <p:nvPr/>
            </p:nvSpPr>
            <p:spPr>
              <a:xfrm>
                <a:off x="2608271" y="5661248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m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2662164" y="5978149"/>
                <a:ext cx="594179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V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cxnSp>
            <p:nvCxnSpPr>
              <p:cNvPr id="79" name="Gerade Verbindung 78"/>
              <p:cNvCxnSpPr/>
              <p:nvPr/>
            </p:nvCxnSpPr>
            <p:spPr>
              <a:xfrm>
                <a:off x="2635979" y="6030524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71"/>
            <p:cNvGrpSpPr/>
            <p:nvPr/>
          </p:nvGrpSpPr>
          <p:grpSpPr>
            <a:xfrm>
              <a:off x="1850427" y="3195304"/>
              <a:ext cx="734137" cy="737106"/>
              <a:chOff x="2811318" y="5678640"/>
              <a:chExt cx="734137" cy="737106"/>
            </a:xfrm>
          </p:grpSpPr>
          <p:sp>
            <p:nvSpPr>
              <p:cNvPr id="74" name="Textfeld 73"/>
              <p:cNvSpPr txBox="1"/>
              <p:nvPr/>
            </p:nvSpPr>
            <p:spPr>
              <a:xfrm>
                <a:off x="2897383" y="5678640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 smtClean="0">
                    <a:latin typeface="Lucida Handwriting" pitchFamily="66" charset="0"/>
                  </a:rPr>
                  <a:t>g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2811318" y="5964340"/>
                <a:ext cx="69753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>
                    <a:latin typeface="Lucida Handwriting" pitchFamily="66" charset="0"/>
                  </a:rPr>
                  <a:t>c</a:t>
                </a:r>
                <a:r>
                  <a:rPr lang="de-DE" sz="1600" b="1" dirty="0" smtClean="0">
                    <a:latin typeface="Lucida Handwriting" pitchFamily="66" charset="0"/>
                  </a:rPr>
                  <a:t>m³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cxnSp>
            <p:nvCxnSpPr>
              <p:cNvPr id="76" name="Gerade Verbindung 75"/>
              <p:cNvCxnSpPr/>
              <p:nvPr/>
            </p:nvCxnSpPr>
            <p:spPr>
              <a:xfrm>
                <a:off x="2932789" y="6085940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Rechteck 72"/>
            <p:cNvSpPr/>
            <p:nvPr/>
          </p:nvSpPr>
          <p:spPr>
            <a:xfrm>
              <a:off x="1149162" y="3369847"/>
              <a:ext cx="888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= 3,2 </a:t>
              </a:r>
              <a:endParaRPr lang="de-DE" dirty="0"/>
            </a:p>
          </p:txBody>
        </p:sp>
      </p:grpSp>
      <p:sp>
        <p:nvSpPr>
          <p:cNvPr id="80" name="Rechteck 79"/>
          <p:cNvSpPr/>
          <p:nvPr/>
        </p:nvSpPr>
        <p:spPr>
          <a:xfrm>
            <a:off x="2375626" y="2041490"/>
            <a:ext cx="25564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Formelzeichen:</a:t>
            </a:r>
            <a:endParaRPr lang="de-DE" dirty="0">
              <a:latin typeface="Lucida Handwriting" pitchFamily="66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91213" y="2376970"/>
            <a:ext cx="1853960" cy="737174"/>
            <a:chOff x="4991213" y="2376970"/>
            <a:chExt cx="1853960" cy="73717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952663" y="2376970"/>
              <a:ext cx="892510" cy="737174"/>
              <a:chOff x="5740047" y="3237092"/>
              <a:chExt cx="892510" cy="737174"/>
            </a:xfrm>
          </p:grpSpPr>
          <p:sp>
            <p:nvSpPr>
              <p:cNvPr id="81" name="Textfeld 80"/>
              <p:cNvSpPr txBox="1"/>
              <p:nvPr/>
            </p:nvSpPr>
            <p:spPr>
              <a:xfrm>
                <a:off x="5846100" y="3237092"/>
                <a:ext cx="786457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 smtClean="0">
                    <a:latin typeface="Lucida Handwriting" pitchFamily="66" charset="0"/>
                  </a:rPr>
                  <a:t>g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sp>
            <p:nvSpPr>
              <p:cNvPr id="82" name="Textfeld 81"/>
              <p:cNvSpPr txBox="1"/>
              <p:nvPr/>
            </p:nvSpPr>
            <p:spPr>
              <a:xfrm>
                <a:off x="5740047" y="3522860"/>
                <a:ext cx="8464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>
                    <a:latin typeface="Lucida Handwriting" pitchFamily="66" charset="0"/>
                  </a:rPr>
                  <a:t>c</a:t>
                </a:r>
                <a:r>
                  <a:rPr lang="de-DE" sz="1600" b="1" dirty="0" smtClean="0">
                    <a:latin typeface="Lucida Handwriting" pitchFamily="66" charset="0"/>
                  </a:rPr>
                  <a:t>m³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cxnSp>
            <p:nvCxnSpPr>
              <p:cNvPr id="83" name="Gerade Verbindung 82"/>
              <p:cNvCxnSpPr/>
              <p:nvPr/>
            </p:nvCxnSpPr>
            <p:spPr>
              <a:xfrm>
                <a:off x="5808971" y="3635597"/>
                <a:ext cx="5368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hteck 83"/>
            <p:cNvSpPr/>
            <p:nvPr/>
          </p:nvSpPr>
          <p:spPr>
            <a:xfrm>
              <a:off x="4991213" y="2579862"/>
              <a:ext cx="10780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>
                  <a:latin typeface="Lucida Handwriting" pitchFamily="66" charset="0"/>
                  <a:sym typeface="Symbol"/>
                </a:rPr>
                <a:t></a:t>
              </a:r>
              <a:r>
                <a:rPr lang="de-DE" b="1" dirty="0" smtClean="0">
                  <a:latin typeface="Lucida Handwriting" pitchFamily="66" charset="0"/>
                  <a:sym typeface="Symbol"/>
                </a:rPr>
                <a:t> </a:t>
              </a:r>
              <a:r>
                <a:rPr lang="de-DE" b="1" dirty="0" smtClean="0">
                  <a:latin typeface="Lucida Handwriting" pitchFamily="66" charset="0"/>
                </a:rPr>
                <a:t>= 3,2 </a:t>
              </a:r>
              <a:endParaRPr lang="de-DE" dirty="0"/>
            </a:p>
          </p:txBody>
        </p:sp>
      </p:grpSp>
      <p:sp>
        <p:nvSpPr>
          <p:cNvPr id="21" name="Rechteck 20"/>
          <p:cNvSpPr/>
          <p:nvPr/>
        </p:nvSpPr>
        <p:spPr>
          <a:xfrm>
            <a:off x="4994621" y="2055078"/>
            <a:ext cx="16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Lucida Handwriting" pitchFamily="66" charset="0"/>
                <a:sym typeface="Symbol"/>
              </a:rPr>
              <a:t>   </a:t>
            </a:r>
            <a:r>
              <a:rPr lang="de-DE" sz="1600" dirty="0" smtClean="0">
                <a:latin typeface="Lucida Handwriting" pitchFamily="66" charset="0"/>
                <a:sym typeface="Symbol"/>
              </a:rPr>
              <a:t>(</a:t>
            </a:r>
            <a:r>
              <a:rPr lang="de-DE" sz="1600" dirty="0" err="1" smtClean="0">
                <a:latin typeface="Lucida Handwriting" pitchFamily="66" charset="0"/>
                <a:sym typeface="Symbol"/>
              </a:rPr>
              <a:t>rho</a:t>
            </a:r>
            <a:r>
              <a:rPr lang="de-DE" sz="1600" dirty="0" smtClean="0">
                <a:latin typeface="Lucida Handwriting" pitchFamily="66" charset="0"/>
                <a:sym typeface="Symbol"/>
              </a:rPr>
              <a:t>)</a:t>
            </a:r>
            <a:endParaRPr lang="de-DE" sz="1600" dirty="0"/>
          </a:p>
        </p:txBody>
      </p:sp>
      <p:sp>
        <p:nvSpPr>
          <p:cNvPr id="22" name="Rechteck 21"/>
          <p:cNvSpPr/>
          <p:nvPr/>
        </p:nvSpPr>
        <p:spPr>
          <a:xfrm>
            <a:off x="2699792" y="5112061"/>
            <a:ext cx="25564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Einheiten:</a:t>
            </a:r>
            <a:endParaRPr lang="de-DE" dirty="0">
              <a:latin typeface="Lucida Handwriting" pitchFamily="66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494747" y="4941168"/>
            <a:ext cx="1862123" cy="756028"/>
            <a:chOff x="4494747" y="5058307"/>
            <a:chExt cx="1862123" cy="756028"/>
          </a:xfrm>
        </p:grpSpPr>
        <p:sp>
          <p:nvSpPr>
            <p:cNvPr id="23" name="Rechteck 22"/>
            <p:cNvSpPr/>
            <p:nvPr/>
          </p:nvSpPr>
          <p:spPr>
            <a:xfrm>
              <a:off x="4494747" y="5259977"/>
              <a:ext cx="13239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>
                  <a:latin typeface="Lucida Handwriting" pitchFamily="66" charset="0"/>
                  <a:sym typeface="Symbol"/>
                </a:rPr>
                <a:t>[] </a:t>
              </a:r>
              <a:r>
                <a:rPr lang="de-DE" sz="2000" dirty="0" smtClean="0">
                  <a:latin typeface="Lucida Handwriting" pitchFamily="66" charset="0"/>
                  <a:sym typeface="Symbol"/>
                </a:rPr>
                <a:t>= </a:t>
              </a:r>
              <a:r>
                <a:rPr lang="de-DE" dirty="0" smtClean="0">
                  <a:latin typeface="Lucida Handwriting" pitchFamily="66" charset="0"/>
                  <a:sym typeface="Symbol"/>
                </a:rPr>
                <a:t>1</a:t>
              </a:r>
              <a:r>
                <a:rPr lang="de-DE" sz="2000" b="1" dirty="0" smtClean="0">
                  <a:latin typeface="Lucida Handwriting" pitchFamily="66" charset="0"/>
                  <a:sym typeface="Symbol"/>
                </a:rPr>
                <a:t> </a:t>
              </a:r>
              <a:endParaRPr lang="de-DE" dirty="0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5585025" y="5058307"/>
              <a:ext cx="771845" cy="756028"/>
              <a:chOff x="5657033" y="2755212"/>
              <a:chExt cx="771845" cy="756028"/>
            </a:xfrm>
          </p:grpSpPr>
          <p:sp>
            <p:nvSpPr>
              <p:cNvPr id="27" name="Textfeld 26"/>
              <p:cNvSpPr txBox="1"/>
              <p:nvPr/>
            </p:nvSpPr>
            <p:spPr>
              <a:xfrm>
                <a:off x="5780806" y="2755212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 smtClean="0">
                    <a:latin typeface="Lucida Handwriting" pitchFamily="66" charset="0"/>
                  </a:rPr>
                  <a:t>g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657033" y="3059834"/>
                <a:ext cx="69753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>
                    <a:latin typeface="Lucida Handwriting" pitchFamily="66" charset="0"/>
                  </a:rPr>
                  <a:t>c</a:t>
                </a:r>
                <a:r>
                  <a:rPr lang="de-DE" sz="1600" b="1" dirty="0" smtClean="0">
                    <a:latin typeface="Lucida Handwriting" pitchFamily="66" charset="0"/>
                  </a:rPr>
                  <a:t>m³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cxnSp>
            <p:nvCxnSpPr>
              <p:cNvPr id="29" name="Gerade Verbindung 28"/>
              <p:cNvCxnSpPr/>
              <p:nvPr/>
            </p:nvCxnSpPr>
            <p:spPr>
              <a:xfrm>
                <a:off x="5778504" y="3181434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hteck 31"/>
          <p:cNvSpPr/>
          <p:nvPr/>
        </p:nvSpPr>
        <p:spPr>
          <a:xfrm>
            <a:off x="827584" y="2556111"/>
            <a:ext cx="492303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Der Körper hat eine Dichte von </a:t>
            </a:r>
            <a:endParaRPr lang="de-DE" dirty="0">
              <a:latin typeface="Lucida Handwriting" pitchFamily="66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6732499" y="1679185"/>
            <a:ext cx="1208137" cy="1150727"/>
            <a:chOff x="5854292" y="3931414"/>
            <a:chExt cx="1208137" cy="1150727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5854292" y="3931414"/>
              <a:ext cx="914400" cy="0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6762719" y="3931414"/>
              <a:ext cx="7737" cy="1150727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5854292" y="5072413"/>
              <a:ext cx="914400" cy="0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/>
            <p:cNvSpPr/>
            <p:nvPr/>
          </p:nvSpPr>
          <p:spPr>
            <a:xfrm>
              <a:off x="6474955" y="4252172"/>
              <a:ext cx="587474" cy="554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 smtClean="0">
                  <a:solidFill>
                    <a:schemeClr val="tx1"/>
                  </a:solidFill>
                </a:rPr>
                <a:t>=</a:t>
              </a:r>
              <a:endParaRPr lang="de-DE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441917" y="3083449"/>
            <a:ext cx="1797539" cy="768307"/>
            <a:chOff x="4369909" y="3115746"/>
            <a:chExt cx="1797539" cy="768307"/>
          </a:xfrm>
        </p:grpSpPr>
        <p:sp>
          <p:nvSpPr>
            <p:cNvPr id="45" name="Abgerundetes Rechteck 44"/>
            <p:cNvSpPr/>
            <p:nvPr/>
          </p:nvSpPr>
          <p:spPr>
            <a:xfrm>
              <a:off x="4369909" y="3136283"/>
              <a:ext cx="1313552" cy="71082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4504978" y="3115746"/>
              <a:ext cx="1662470" cy="768307"/>
              <a:chOff x="4504978" y="3115746"/>
              <a:chExt cx="1662470" cy="768307"/>
            </a:xfrm>
          </p:grpSpPr>
          <p:sp>
            <p:nvSpPr>
              <p:cNvPr id="40" name="Textfeld 39"/>
              <p:cNvSpPr txBox="1"/>
              <p:nvPr/>
            </p:nvSpPr>
            <p:spPr>
              <a:xfrm>
                <a:off x="5026153" y="3115746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m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5080046" y="3432647"/>
                <a:ext cx="594179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V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cxnSp>
            <p:nvCxnSpPr>
              <p:cNvPr id="42" name="Gerade Verbindung 41"/>
              <p:cNvCxnSpPr/>
              <p:nvPr/>
            </p:nvCxnSpPr>
            <p:spPr>
              <a:xfrm>
                <a:off x="5053861" y="3485022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hteck 42"/>
              <p:cNvSpPr/>
              <p:nvPr/>
            </p:nvSpPr>
            <p:spPr>
              <a:xfrm>
                <a:off x="4504978" y="3284967"/>
                <a:ext cx="16624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000" b="1" dirty="0">
                    <a:latin typeface="Lucida Handwriting" pitchFamily="66" charset="0"/>
                    <a:sym typeface="Symbol"/>
                  </a:rPr>
                  <a:t> </a:t>
                </a:r>
                <a:r>
                  <a:rPr lang="de-DE" sz="2000" b="1" dirty="0" smtClean="0">
                    <a:latin typeface="Lucida Handwriting" pitchFamily="66" charset="0"/>
                    <a:sym typeface="Symbol"/>
                  </a:rPr>
                  <a:t>=</a:t>
                </a:r>
                <a:endParaRPr lang="de-DE" sz="1600" dirty="0"/>
              </a:p>
            </p:txBody>
          </p:sp>
        </p:grpSp>
      </p:grpSp>
      <p:grpSp>
        <p:nvGrpSpPr>
          <p:cNvPr id="9" name="Gruppieren 8"/>
          <p:cNvGrpSpPr/>
          <p:nvPr/>
        </p:nvGrpSpPr>
        <p:grpSpPr>
          <a:xfrm>
            <a:off x="4513601" y="5563467"/>
            <a:ext cx="1796134" cy="727815"/>
            <a:chOff x="4513601" y="5680606"/>
            <a:chExt cx="1796134" cy="727815"/>
          </a:xfrm>
        </p:grpSpPr>
        <p:sp>
          <p:nvSpPr>
            <p:cNvPr id="46" name="Rechteck 45"/>
            <p:cNvSpPr/>
            <p:nvPr/>
          </p:nvSpPr>
          <p:spPr>
            <a:xfrm>
              <a:off x="4513601" y="5853995"/>
              <a:ext cx="13239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>
                  <a:latin typeface="Lucida Handwriting" pitchFamily="66" charset="0"/>
                  <a:sym typeface="Symbol"/>
                </a:rPr>
                <a:t>[] </a:t>
              </a:r>
              <a:r>
                <a:rPr lang="de-DE" sz="2000" dirty="0" smtClean="0">
                  <a:latin typeface="Lucida Handwriting" pitchFamily="66" charset="0"/>
                  <a:sym typeface="Symbol"/>
                </a:rPr>
                <a:t>= </a:t>
              </a:r>
              <a:r>
                <a:rPr lang="de-DE" dirty="0" smtClean="0">
                  <a:latin typeface="Lucida Handwriting" pitchFamily="66" charset="0"/>
                  <a:sym typeface="Symbol"/>
                </a:rPr>
                <a:t>1</a:t>
              </a:r>
              <a:r>
                <a:rPr lang="de-DE" sz="2000" b="1" dirty="0" smtClean="0">
                  <a:latin typeface="Lucida Handwriting" pitchFamily="66" charset="0"/>
                  <a:sym typeface="Symbol"/>
                </a:rPr>
                <a:t> </a:t>
              </a:r>
              <a:endParaRPr lang="de-DE" dirty="0"/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5594452" y="5680606"/>
              <a:ext cx="715283" cy="727815"/>
              <a:chOff x="5647606" y="2783493"/>
              <a:chExt cx="715283" cy="727815"/>
            </a:xfrm>
          </p:grpSpPr>
          <p:sp>
            <p:nvSpPr>
              <p:cNvPr id="48" name="Textfeld 47"/>
              <p:cNvSpPr txBox="1"/>
              <p:nvPr/>
            </p:nvSpPr>
            <p:spPr>
              <a:xfrm>
                <a:off x="5714817" y="2783493"/>
                <a:ext cx="648072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 smtClean="0">
                    <a:latin typeface="Lucida Handwriting" pitchFamily="66" charset="0"/>
                  </a:rPr>
                  <a:t>kg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647606" y="3088115"/>
                <a:ext cx="697535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sz="1600" b="1" dirty="0" smtClean="0">
                    <a:latin typeface="Lucida Handwriting" pitchFamily="66" charset="0"/>
                  </a:rPr>
                  <a:t>dm³</a:t>
                </a:r>
                <a:endParaRPr lang="de-DE" sz="1600" b="1" dirty="0">
                  <a:latin typeface="Lucida Handwriting" pitchFamily="66" charset="0"/>
                </a:endParaRPr>
              </a:p>
            </p:txBody>
          </p:sp>
          <p:cxnSp>
            <p:nvCxnSpPr>
              <p:cNvPr id="50" name="Gerade Verbindung 49"/>
              <p:cNvCxnSpPr/>
              <p:nvPr/>
            </p:nvCxnSpPr>
            <p:spPr>
              <a:xfrm>
                <a:off x="5778504" y="3162580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ieren 11"/>
          <p:cNvGrpSpPr/>
          <p:nvPr/>
        </p:nvGrpSpPr>
        <p:grpSpPr>
          <a:xfrm>
            <a:off x="6096484" y="5005023"/>
            <a:ext cx="1671964" cy="688844"/>
            <a:chOff x="6096484" y="5122162"/>
            <a:chExt cx="1671964" cy="688844"/>
          </a:xfrm>
        </p:grpSpPr>
        <p:sp>
          <p:nvSpPr>
            <p:cNvPr id="53" name="Rechteck 52"/>
            <p:cNvSpPr/>
            <p:nvPr/>
          </p:nvSpPr>
          <p:spPr>
            <a:xfrm>
              <a:off x="6096484" y="5122162"/>
              <a:ext cx="16624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rgbClr val="0070C0"/>
                  </a:solidFill>
                  <a:latin typeface="Lucida Handwriting" pitchFamily="66" charset="0"/>
                  <a:sym typeface="Symbol"/>
                </a:rPr>
                <a:t>· 1000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6105978" y="5441674"/>
              <a:ext cx="16624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rgbClr val="0070C0"/>
                  </a:solidFill>
                  <a:latin typeface="Lucida Handwriting" pitchFamily="66" charset="0"/>
                  <a:sym typeface="Symbol"/>
                </a:rPr>
                <a:t>· 1000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6224029" y="5475102"/>
              <a:ext cx="8682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hteck 14"/>
          <p:cNvSpPr/>
          <p:nvPr/>
        </p:nvSpPr>
        <p:spPr>
          <a:xfrm>
            <a:off x="971600" y="4787860"/>
            <a:ext cx="712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+mn-lt"/>
              </a:rPr>
              <a:t>homogen</a:t>
            </a:r>
            <a:r>
              <a:rPr lang="de-DE" dirty="0">
                <a:latin typeface="+mn-lt"/>
              </a:rPr>
              <a:t>*  (gleichmäßig aufgebaut; </a:t>
            </a:r>
            <a:r>
              <a:rPr lang="de-DE" dirty="0" smtClean="0">
                <a:latin typeface="+mn-lt"/>
              </a:rPr>
              <a:t>aus </a:t>
            </a:r>
            <a:r>
              <a:rPr lang="de-DE" dirty="0">
                <a:latin typeface="+mn-lt"/>
              </a:rPr>
              <a:t>Gleichartigem zusammengesetzt)</a:t>
            </a:r>
          </a:p>
        </p:txBody>
      </p:sp>
    </p:spTree>
    <p:extLst>
      <p:ext uri="{BB962C8B-B14F-4D97-AF65-F5344CB8AC3E}">
        <p14:creationId xmlns:p14="http://schemas.microsoft.com/office/powerpoint/2010/main" val="2879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7" grpId="0" animBg="1"/>
      <p:bldP spid="66" grpId="0"/>
      <p:bldP spid="80" grpId="0"/>
      <p:bldP spid="21" grpId="0"/>
      <p:bldP spid="22" grpId="0"/>
      <p:bldP spid="32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41409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Lucida Handwriting" pitchFamily="66" charset="0"/>
              </a:rPr>
              <a:t>Aufgabe  zur  Dichte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9388" y="963305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1. Bestimmung  der  Dichte  von  Wasser: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8242" y="1340768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Messgeräte :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2" y="2041490"/>
            <a:ext cx="398444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>
                <a:latin typeface="Lucida Handwriting" pitchFamily="66" charset="0"/>
              </a:rPr>
              <a:t>Messzylinder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59632" y="1681450"/>
            <a:ext cx="460851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>
                <a:latin typeface="Lucida Handwriting" pitchFamily="66" charset="0"/>
              </a:rPr>
              <a:t>Balkenwaage  mit  </a:t>
            </a:r>
            <a:r>
              <a:rPr lang="de-DE" dirty="0" err="1" smtClean="0">
                <a:latin typeface="Lucida Handwriting" pitchFamily="66" charset="0"/>
              </a:rPr>
              <a:t>Wägesatz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239456" y="1129151"/>
            <a:ext cx="1797539" cy="768307"/>
            <a:chOff x="4369909" y="3115746"/>
            <a:chExt cx="1797539" cy="768307"/>
          </a:xfrm>
        </p:grpSpPr>
        <p:sp>
          <p:nvSpPr>
            <p:cNvPr id="8" name="Abgerundetes Rechteck 7"/>
            <p:cNvSpPr/>
            <p:nvPr/>
          </p:nvSpPr>
          <p:spPr>
            <a:xfrm>
              <a:off x="4369909" y="3136283"/>
              <a:ext cx="1313552" cy="71082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4504978" y="3115746"/>
              <a:ext cx="1662470" cy="768307"/>
              <a:chOff x="4504978" y="3115746"/>
              <a:chExt cx="1662470" cy="768307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5026153" y="3115746"/>
                <a:ext cx="64807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m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5080046" y="3432647"/>
                <a:ext cx="594179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de-DE" b="1" dirty="0" smtClean="0">
                    <a:latin typeface="Lucida Handwriting" pitchFamily="66" charset="0"/>
                  </a:rPr>
                  <a:t>V</a:t>
                </a:r>
                <a:endParaRPr lang="de-DE" b="1" dirty="0">
                  <a:latin typeface="Lucida Handwriting" pitchFamily="66" charset="0"/>
                </a:endParaRPr>
              </a:p>
            </p:txBody>
          </p:sp>
          <p:cxnSp>
            <p:nvCxnSpPr>
              <p:cNvPr id="12" name="Gerade Verbindung 11"/>
              <p:cNvCxnSpPr/>
              <p:nvPr/>
            </p:nvCxnSpPr>
            <p:spPr>
              <a:xfrm>
                <a:off x="5053861" y="3485022"/>
                <a:ext cx="4423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hteck 12"/>
              <p:cNvSpPr/>
              <p:nvPr/>
            </p:nvSpPr>
            <p:spPr>
              <a:xfrm>
                <a:off x="4504978" y="3284967"/>
                <a:ext cx="16624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000" b="1" dirty="0">
                    <a:latin typeface="Lucida Handwriting" pitchFamily="66" charset="0"/>
                    <a:sym typeface="Symbol"/>
                  </a:rPr>
                  <a:t> </a:t>
                </a:r>
                <a:r>
                  <a:rPr lang="de-DE" sz="2000" b="1" dirty="0" smtClean="0">
                    <a:latin typeface="Lucida Handwriting" pitchFamily="66" charset="0"/>
                    <a:sym typeface="Symbol"/>
                  </a:rPr>
                  <a:t>=</a:t>
                </a:r>
                <a:endParaRPr lang="de-DE" sz="1600" dirty="0"/>
              </a:p>
            </p:txBody>
          </p:sp>
        </p:grpSp>
      </p:grpSp>
      <p:sp>
        <p:nvSpPr>
          <p:cNvPr id="14" name="Rechteck 13"/>
          <p:cNvSpPr/>
          <p:nvPr/>
        </p:nvSpPr>
        <p:spPr>
          <a:xfrm>
            <a:off x="4827195" y="2267193"/>
            <a:ext cx="4138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smtClean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Allgemeinwissen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 smtClean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Brutto </a:t>
            </a:r>
            <a:r>
              <a:rPr lang="de-DE" sz="2400" b="1" dirty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(Gesamtgewicht)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Netto (Reingewicht)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>
                <a:ln w="3175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Tara (Verpackungsgewicht)</a:t>
            </a:r>
          </a:p>
        </p:txBody>
      </p:sp>
      <p:sp>
        <p:nvSpPr>
          <p:cNvPr id="15" name="Rechteck 14"/>
          <p:cNvSpPr/>
          <p:nvPr/>
        </p:nvSpPr>
        <p:spPr>
          <a:xfrm>
            <a:off x="805044" y="2780928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baseline="-10000" dirty="0" err="1" smtClean="0">
                <a:latin typeface="Lucida Handwriting" pitchFamily="66" charset="0"/>
              </a:rPr>
              <a:t>tara</a:t>
            </a:r>
            <a:r>
              <a:rPr lang="de-DE" dirty="0">
                <a:latin typeface="Lucida Handwriting" pitchFamily="66" charset="0"/>
              </a:rPr>
              <a:t> </a:t>
            </a:r>
            <a:r>
              <a:rPr lang="de-DE" dirty="0" smtClean="0">
                <a:latin typeface="Lucida Handwriting" pitchFamily="66" charset="0"/>
              </a:rPr>
              <a:t>  = ……..g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23189" y="3288917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baseline="-10000" dirty="0" smtClean="0">
                <a:latin typeface="Lucida Handwriting" pitchFamily="66" charset="0"/>
              </a:rPr>
              <a:t>brutto</a:t>
            </a:r>
            <a:r>
              <a:rPr lang="de-DE" dirty="0" smtClean="0">
                <a:latin typeface="Lucida Handwriting" pitchFamily="66" charset="0"/>
              </a:rPr>
              <a:t> = ……..g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37011" y="3841690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baseline="-10000" dirty="0" smtClean="0">
                <a:latin typeface="Lucida Handwriting" pitchFamily="66" charset="0"/>
              </a:rPr>
              <a:t>netto</a:t>
            </a:r>
            <a:r>
              <a:rPr lang="de-DE" dirty="0" smtClean="0">
                <a:latin typeface="Lucida Handwriting" pitchFamily="66" charset="0"/>
              </a:rPr>
              <a:t>  = ……..g   (Masse des Wassers)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53373" y="4345746"/>
            <a:ext cx="796888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smtClean="0">
                <a:latin typeface="Lucida Handwriting" pitchFamily="66" charset="0"/>
              </a:rPr>
              <a:t>V = ………... cm³   (Volumen des Wassers)</a:t>
            </a:r>
            <a:endParaRPr lang="de-DE" sz="2000" b="1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55154" y="4941168"/>
            <a:ext cx="7101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Lucida Handwriting" pitchFamily="66" charset="0"/>
                <a:sym typeface="Symbol"/>
              </a:rPr>
              <a:t> </a:t>
            </a:r>
            <a:r>
              <a:rPr lang="de-DE" sz="2000" b="1" dirty="0" smtClean="0">
                <a:latin typeface="Lucida Handwriting" pitchFamily="66" charset="0"/>
                <a:sym typeface="Symbol"/>
              </a:rPr>
              <a:t>=         =              =                   = </a:t>
            </a:r>
            <a:endParaRPr lang="de-DE" sz="16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421763" y="4798674"/>
            <a:ext cx="648072" cy="768307"/>
            <a:chOff x="1421763" y="4798674"/>
            <a:chExt cx="648072" cy="768307"/>
          </a:xfrm>
        </p:grpSpPr>
        <p:sp>
          <p:nvSpPr>
            <p:cNvPr id="20" name="Textfeld 19"/>
            <p:cNvSpPr txBox="1"/>
            <p:nvPr/>
          </p:nvSpPr>
          <p:spPr>
            <a:xfrm>
              <a:off x="1421763" y="4798674"/>
              <a:ext cx="64807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m</a:t>
              </a:r>
              <a:endParaRPr lang="de-DE" b="1" dirty="0">
                <a:latin typeface="Lucida Handwriting" pitchFamily="66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475656" y="5115575"/>
              <a:ext cx="59417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V</a:t>
              </a:r>
              <a:endParaRPr lang="de-DE" b="1" dirty="0">
                <a:latin typeface="Lucida Handwriting" pitchFamily="66" charset="0"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1449471" y="5167950"/>
              <a:ext cx="442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Gerade Verbindung 26"/>
          <p:cNvCxnSpPr/>
          <p:nvPr/>
        </p:nvCxnSpPr>
        <p:spPr>
          <a:xfrm>
            <a:off x="2439468" y="5167950"/>
            <a:ext cx="980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4430102" y="4739048"/>
            <a:ext cx="789970" cy="794923"/>
            <a:chOff x="2087724" y="4751539"/>
            <a:chExt cx="789970" cy="794923"/>
          </a:xfrm>
        </p:grpSpPr>
        <p:sp>
          <p:nvSpPr>
            <p:cNvPr id="30" name="Textfeld 29"/>
            <p:cNvSpPr txBox="1"/>
            <p:nvPr/>
          </p:nvSpPr>
          <p:spPr>
            <a:xfrm>
              <a:off x="2229622" y="4751539"/>
              <a:ext cx="64807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g</a:t>
              </a:r>
              <a:endParaRPr lang="de-DE" b="1" dirty="0">
                <a:latin typeface="Lucida Handwriting" pitchFamily="66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087724" y="5115575"/>
              <a:ext cx="717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cm³</a:t>
              </a:r>
              <a:endParaRPr lang="de-DE" b="1" dirty="0">
                <a:latin typeface="Lucida Handwriting" pitchFamily="66" charset="0"/>
              </a:endParaRP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2148557" y="5169683"/>
              <a:ext cx="657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/>
        </p:nvGrpSpPr>
        <p:grpSpPr>
          <a:xfrm>
            <a:off x="5979540" y="4739048"/>
            <a:ext cx="789970" cy="794923"/>
            <a:chOff x="2087724" y="4751539"/>
            <a:chExt cx="789970" cy="794923"/>
          </a:xfrm>
        </p:grpSpPr>
        <p:sp>
          <p:nvSpPr>
            <p:cNvPr id="35" name="Textfeld 34"/>
            <p:cNvSpPr txBox="1"/>
            <p:nvPr/>
          </p:nvSpPr>
          <p:spPr>
            <a:xfrm>
              <a:off x="2229622" y="4751539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kg</a:t>
              </a:r>
              <a:endParaRPr lang="de-DE" b="1" dirty="0">
                <a:latin typeface="Lucida Handwriting" pitchFamily="66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087724" y="5115575"/>
              <a:ext cx="717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b="1" dirty="0" smtClean="0">
                  <a:latin typeface="Lucida Handwriting" pitchFamily="66" charset="0"/>
                </a:rPr>
                <a:t>dm³</a:t>
              </a:r>
              <a:endParaRPr lang="de-DE" b="1" dirty="0">
                <a:latin typeface="Lucida Handwriting" pitchFamily="66" charset="0"/>
              </a:endParaRP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2148557" y="5169683"/>
              <a:ext cx="6571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>
            <a:off x="323528" y="5445224"/>
            <a:ext cx="7956884" cy="755143"/>
            <a:chOff x="323528" y="5445224"/>
            <a:chExt cx="7956884" cy="755143"/>
          </a:xfrm>
        </p:grpSpPr>
        <p:sp>
          <p:nvSpPr>
            <p:cNvPr id="33" name="Abgerundetes Rechteck 32"/>
            <p:cNvSpPr/>
            <p:nvPr/>
          </p:nvSpPr>
          <p:spPr>
            <a:xfrm>
              <a:off x="791580" y="5661248"/>
              <a:ext cx="7488832" cy="53911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Lucida Handwriting" pitchFamily="66" charset="0"/>
                </a:rPr>
                <a:t>  1 Liter  Wasser  bei  4 °C  hat  genau  die  Masse  1 kg.  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23528" y="5445224"/>
              <a:ext cx="9717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/>
                <a:t>Wiederholung</a:t>
              </a:r>
              <a:endParaRPr lang="de-D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6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 build="p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Ph-Hefteintra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Lucida Handwriting</vt:lpstr>
      <vt:lpstr>Symbol</vt:lpstr>
      <vt:lpstr>Ph-Hefteintrag</vt:lpstr>
      <vt:lpstr>PowerPoint-Präsentation</vt:lpstr>
      <vt:lpstr>PowerPoint-Präsentation</vt:lpstr>
      <vt:lpstr>PowerPoint-Präsentation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PC</dc:creator>
  <cp:lastModifiedBy>verwalter</cp:lastModifiedBy>
  <cp:revision>179</cp:revision>
  <dcterms:created xsi:type="dcterms:W3CDTF">2010-02-23T14:18:08Z</dcterms:created>
  <dcterms:modified xsi:type="dcterms:W3CDTF">2013-01-08T18:24:11Z</dcterms:modified>
</cp:coreProperties>
</file>