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sldIdLst>
    <p:sldId id="257" r:id="rId3"/>
    <p:sldId id="264" r:id="rId4"/>
    <p:sldId id="258" r:id="rId5"/>
    <p:sldId id="259" r:id="rId6"/>
    <p:sldId id="260" r:id="rId7"/>
    <p:sldId id="261" r:id="rId8"/>
    <p:sldId id="256" r:id="rId9"/>
    <p:sldId id="263" r:id="rId10"/>
    <p:sldId id="265" r:id="rId11"/>
    <p:sldId id="262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ymbol erw." pitchFamily="34" charset="2"/>
      <p:regular r:id="rId17"/>
    </p:embeddedFont>
    <p:embeddedFont>
      <p:font typeface="Lucida Handwriting" pitchFamily="66" charset="0"/>
      <p:regular r:id="rId1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tUOCTsdoLRAvFppJ57lUg==" hashData="goPJ+8ZC5KKRrLgyatXUtYzcdt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95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81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60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83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470AEA-53A5-472A-9DDC-7AECCF1DE611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F0CD9-0FA7-4ECB-98D2-223504AF1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1266444"/>
            <a:ext cx="4325112" cy="432511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470496"/>
            <a:ext cx="8281416" cy="5766816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296611" y="63988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3D3845-CC97-4723-911A-D3E3185955CD}" type="slidenum">
              <a:rPr 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470AEA-53A5-472A-9DDC-7AECCF1DE611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F0CD9-0FA7-4ECB-98D2-223504AF1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296611" y="63988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03D3845-CC97-4723-911A-D3E3185955CD}" type="slidenum">
              <a:rPr lang="de-DE" sz="12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sp>
        <p:nvSpPr>
          <p:cNvPr id="2052" name="Textfeld 2"/>
          <p:cNvSpPr txBox="1">
            <a:spLocks noChangeArrowheads="1"/>
          </p:cNvSpPr>
          <p:nvPr/>
        </p:nvSpPr>
        <p:spPr bwMode="auto">
          <a:xfrm>
            <a:off x="323528" y="214313"/>
            <a:ext cx="84982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Calibri" pitchFamily="34" charset="0"/>
              </a:rPr>
              <a:t>Aufgabe zur Dichte</a:t>
            </a:r>
          </a:p>
        </p:txBody>
      </p:sp>
      <p:sp>
        <p:nvSpPr>
          <p:cNvPr id="27" name="Rechteck 26"/>
          <p:cNvSpPr/>
          <p:nvPr/>
        </p:nvSpPr>
        <p:spPr>
          <a:xfrm>
            <a:off x="505734" y="3464589"/>
            <a:ext cx="478634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Bildliche Vorstellung</a:t>
            </a:r>
          </a:p>
        </p:txBody>
      </p:sp>
      <p:sp>
        <p:nvSpPr>
          <p:cNvPr id="6" name="Rechteck 5"/>
          <p:cNvSpPr/>
          <p:nvPr/>
        </p:nvSpPr>
        <p:spPr>
          <a:xfrm>
            <a:off x="500034" y="4000504"/>
            <a:ext cx="828680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2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Brutto (Gesamtgewicht)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2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Netto (Reingewicht)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2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Tara (Verpackungsgewicht)</a:t>
            </a:r>
          </a:p>
        </p:txBody>
      </p:sp>
      <p:pic>
        <p:nvPicPr>
          <p:cNvPr id="24" name="Grafik 23" descr="Kanist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04" y="2348880"/>
            <a:ext cx="32432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3"/>
          <p:cNvSpPr txBox="1">
            <a:spLocks noChangeArrowheads="1"/>
          </p:cNvSpPr>
          <p:nvPr/>
        </p:nvSpPr>
        <p:spPr bwMode="auto">
          <a:xfrm>
            <a:off x="506403" y="720977"/>
            <a:ext cx="81438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Lucida Handwriting" pitchFamily="66" charset="0"/>
              </a:rPr>
              <a:t>Eine mit </a:t>
            </a:r>
            <a:r>
              <a:rPr lang="de-DE" dirty="0" smtClean="0">
                <a:latin typeface="Lucida Handwriting" pitchFamily="66" charset="0"/>
              </a:rPr>
              <a:t>0,75 Liter Wasser </a:t>
            </a:r>
            <a:r>
              <a:rPr lang="de-DE" dirty="0">
                <a:latin typeface="Lucida Handwriting" pitchFamily="66" charset="0"/>
              </a:rPr>
              <a:t>gefüllte </a:t>
            </a:r>
            <a:r>
              <a:rPr lang="de-DE" dirty="0" smtClean="0">
                <a:latin typeface="Lucida Handwriting" pitchFamily="66" charset="0"/>
              </a:rPr>
              <a:t>Flasche </a:t>
            </a:r>
            <a:r>
              <a:rPr lang="de-DE" dirty="0">
                <a:latin typeface="Lucida Handwriting" pitchFamily="66" charset="0"/>
              </a:rPr>
              <a:t>hat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eine Masse von 1060 g.</a:t>
            </a:r>
          </a:p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Lucida Handwriting" pitchFamily="66" charset="0"/>
              </a:rPr>
              <a:t>Bestimme die Masse der Flasche und die Masse des Wassers!</a:t>
            </a:r>
          </a:p>
          <a:p>
            <a:pPr eaLnBrk="1">
              <a:lnSpc>
                <a:spcPts val="2800"/>
              </a:lnSpc>
              <a:spcAft>
                <a:spcPts val="0"/>
              </a:spcAft>
            </a:pPr>
            <a:endParaRPr lang="de-DE" dirty="0" smtClean="0">
              <a:latin typeface="Lucida Handwriting" pitchFamily="66" charset="0"/>
            </a:endParaRPr>
          </a:p>
          <a:p>
            <a:pPr eaLnBrk="1">
              <a:lnSpc>
                <a:spcPts val="2800"/>
              </a:lnSpc>
              <a:spcAft>
                <a:spcPts val="0"/>
              </a:spcAft>
            </a:pPr>
            <a:endParaRPr lang="de-DE" dirty="0" smtClean="0">
              <a:latin typeface="Lucida Handwriting" pitchFamily="66" charset="0"/>
            </a:endParaRPr>
          </a:p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 smtClean="0">
                <a:latin typeface="Lucida Handwriting" pitchFamily="66" charset="0"/>
              </a:rPr>
              <a:t>Irgendjemand </a:t>
            </a:r>
            <a:r>
              <a:rPr lang="de-DE" dirty="0" smtClean="0">
                <a:latin typeface="Lucida Handwriting" pitchFamily="66" charset="0"/>
              </a:rPr>
              <a:t>hat genau </a:t>
            </a:r>
            <a:r>
              <a:rPr lang="de-DE" dirty="0" smtClean="0">
                <a:latin typeface="Lucida Handwriting" pitchFamily="66" charset="0"/>
              </a:rPr>
              <a:t>die </a:t>
            </a:r>
            <a:br>
              <a:rPr lang="de-DE" dirty="0" smtClean="0">
                <a:latin typeface="Lucida Handwriting" pitchFamily="66" charset="0"/>
              </a:rPr>
            </a:br>
            <a:r>
              <a:rPr lang="de-DE" dirty="0" smtClean="0">
                <a:latin typeface="Lucida Handwriting" pitchFamily="66" charset="0"/>
              </a:rPr>
              <a:t>gleiche Flasche </a:t>
            </a:r>
            <a:r>
              <a:rPr lang="de-DE" dirty="0">
                <a:latin typeface="Lucida Handwriting" pitchFamily="66" charset="0"/>
              </a:rPr>
              <a:t>mit Salatöl gefüllt. </a:t>
            </a:r>
            <a:r>
              <a:rPr lang="de-DE" dirty="0" smtClean="0">
                <a:latin typeface="Lucida Handwriting" pitchFamily="66" charset="0"/>
              </a:rPr>
              <a:t/>
            </a:r>
            <a:br>
              <a:rPr lang="de-DE" dirty="0" smtClean="0">
                <a:latin typeface="Lucida Handwriting" pitchFamily="66" charset="0"/>
              </a:rPr>
            </a:br>
            <a:r>
              <a:rPr lang="de-DE" dirty="0" smtClean="0">
                <a:latin typeface="Lucida Handwriting" pitchFamily="66" charset="0"/>
              </a:rPr>
              <a:t>Diese </a:t>
            </a:r>
            <a:r>
              <a:rPr lang="de-DE" dirty="0">
                <a:latin typeface="Lucida Handwriting" pitchFamily="66" charset="0"/>
              </a:rPr>
              <a:t>Flasche wiegt nun 980 g. </a:t>
            </a:r>
            <a:endParaRPr lang="de-DE" dirty="0" smtClean="0">
              <a:latin typeface="Lucida Handwriting" pitchFamily="66" charset="0"/>
            </a:endParaRPr>
          </a:p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 smtClean="0">
                <a:latin typeface="Lucida Handwriting" pitchFamily="66" charset="0"/>
              </a:rPr>
              <a:t>Welche </a:t>
            </a:r>
            <a:r>
              <a:rPr lang="de-DE" dirty="0">
                <a:latin typeface="Lucida Handwriting" pitchFamily="66" charset="0"/>
              </a:rPr>
              <a:t>Dichte hat Salatöl?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076056" y="2996632"/>
            <a:ext cx="1512168" cy="3220845"/>
            <a:chOff x="6700812" y="2708920"/>
            <a:chExt cx="1512168" cy="322084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109" y="2708920"/>
              <a:ext cx="1235574" cy="3220845"/>
            </a:xfrm>
            <a:prstGeom prst="rect">
              <a:avLst/>
            </a:prstGeom>
          </p:spPr>
        </p:pic>
        <p:sp>
          <p:nvSpPr>
            <p:cNvPr id="2" name="Multiplizieren 1"/>
            <p:cNvSpPr/>
            <p:nvPr/>
          </p:nvSpPr>
          <p:spPr>
            <a:xfrm>
              <a:off x="6700812" y="3573016"/>
              <a:ext cx="1512168" cy="1224136"/>
            </a:xfrm>
            <a:prstGeom prst="mathMultiply">
              <a:avLst>
                <a:gd name="adj1" fmla="val 811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7052213" y="3240680"/>
              <a:ext cx="771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b="1" dirty="0" smtClean="0">
                  <a:latin typeface="Lucida Handwriting" pitchFamily="66" charset="0"/>
                </a:rPr>
                <a:t>Öl</a:t>
              </a:r>
              <a:endParaRPr lang="de-DE" sz="3600" b="1" dirty="0">
                <a:latin typeface="Lucida Handwriting" pitchFamily="66" charset="0"/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54383"/>
            <a:ext cx="1243183" cy="3240680"/>
          </a:xfrm>
          <a:prstGeom prst="rect">
            <a:avLst/>
          </a:prstGeom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>
                <a:latin typeface="Calibri" pitchFamily="34" charset="0"/>
              </a:rPr>
              <a:t>Aufgabe zur Dichte</a:t>
            </a: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523519" y="1958194"/>
            <a:ext cx="368844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sz="1600" baseline="-25000" dirty="0" smtClean="0">
                <a:latin typeface="Lucida Handwriting" pitchFamily="66" charset="0"/>
              </a:rPr>
              <a:t>W</a:t>
            </a:r>
            <a:r>
              <a:rPr lang="de-DE" dirty="0" smtClean="0">
                <a:latin typeface="Lucida Handwriting" pitchFamily="66" charset="0"/>
              </a:rPr>
              <a:t> = 0,75 kg  = </a:t>
            </a:r>
            <a:r>
              <a:rPr lang="de-DE" dirty="0">
                <a:latin typeface="Lucida Handwriting" pitchFamily="66" charset="0"/>
              </a:rPr>
              <a:t>750 </a:t>
            </a:r>
            <a:r>
              <a:rPr lang="de-DE" dirty="0" smtClean="0">
                <a:latin typeface="Lucida Handwriting" pitchFamily="66" charset="0"/>
              </a:rPr>
              <a:t>g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4354600" y="1958194"/>
            <a:ext cx="439386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Lucida Handwriting" pitchFamily="66" charset="0"/>
              </a:rPr>
              <a:t>m </a:t>
            </a:r>
            <a:r>
              <a:rPr lang="de-DE" sz="1600" baseline="-25000" dirty="0" err="1">
                <a:latin typeface="Lucida Handwriting" pitchFamily="66" charset="0"/>
              </a:rPr>
              <a:t>Fl</a:t>
            </a:r>
            <a:r>
              <a:rPr lang="de-DE" dirty="0">
                <a:latin typeface="Lucida Handwriting" pitchFamily="66" charset="0"/>
              </a:rPr>
              <a:t> = 1060 g – 750 g = 310 g</a:t>
            </a:r>
          </a:p>
        </p:txBody>
      </p: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611560" y="4155648"/>
            <a:ext cx="4393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>
                <a:latin typeface="Lucida Handwriting" pitchFamily="66" charset="0"/>
              </a:rPr>
              <a:t>m </a:t>
            </a:r>
            <a:r>
              <a:rPr lang="de-DE" sz="1600" baseline="-25000" dirty="0" smtClean="0">
                <a:latin typeface="Lucida Handwriting" pitchFamily="66" charset="0"/>
              </a:rPr>
              <a:t>Öl</a:t>
            </a:r>
            <a:r>
              <a:rPr lang="de-DE" dirty="0" smtClean="0">
                <a:latin typeface="Lucida Handwriting" pitchFamily="66" charset="0"/>
              </a:rPr>
              <a:t> </a:t>
            </a:r>
            <a:r>
              <a:rPr lang="de-DE" dirty="0">
                <a:latin typeface="Lucida Handwriting" pitchFamily="66" charset="0"/>
              </a:rPr>
              <a:t>= </a:t>
            </a:r>
            <a:r>
              <a:rPr lang="de-DE" dirty="0" smtClean="0">
                <a:latin typeface="Lucida Handwriting" pitchFamily="66" charset="0"/>
              </a:rPr>
              <a:t>980 </a:t>
            </a:r>
            <a:r>
              <a:rPr lang="de-DE" dirty="0">
                <a:latin typeface="Lucida Handwriting" pitchFamily="66" charset="0"/>
              </a:rPr>
              <a:t>g – </a:t>
            </a:r>
            <a:r>
              <a:rPr lang="de-DE" dirty="0" smtClean="0">
                <a:latin typeface="Lucida Handwriting" pitchFamily="66" charset="0"/>
              </a:rPr>
              <a:t>310 </a:t>
            </a:r>
            <a:r>
              <a:rPr lang="de-DE" dirty="0">
                <a:latin typeface="Lucida Handwriting" pitchFamily="66" charset="0"/>
              </a:rPr>
              <a:t>g = </a:t>
            </a:r>
            <a:r>
              <a:rPr lang="de-DE" dirty="0" smtClean="0">
                <a:latin typeface="Lucida Handwriting" pitchFamily="66" charset="0"/>
              </a:rPr>
              <a:t>670 </a:t>
            </a:r>
            <a:r>
              <a:rPr lang="de-DE" dirty="0">
                <a:latin typeface="Lucida Handwriting" pitchFamily="66" charset="0"/>
              </a:rPr>
              <a:t>g</a:t>
            </a:r>
          </a:p>
        </p:txBody>
      </p:sp>
      <p:sp>
        <p:nvSpPr>
          <p:cNvPr id="15" name="Textfeld 3"/>
          <p:cNvSpPr txBox="1">
            <a:spLocks noChangeArrowheads="1"/>
          </p:cNvSpPr>
          <p:nvPr/>
        </p:nvSpPr>
        <p:spPr bwMode="auto">
          <a:xfrm>
            <a:off x="611559" y="4887510"/>
            <a:ext cx="4393863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 smtClean="0">
                <a:latin typeface="Lucida Handwriting" pitchFamily="66" charset="0"/>
              </a:rPr>
              <a:t>     =          = </a:t>
            </a:r>
            <a:endParaRPr lang="de-DE" dirty="0">
              <a:latin typeface="Lucida Handwriting" pitchFamily="66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1" y="5016488"/>
            <a:ext cx="174609" cy="341282"/>
          </a:xfrm>
          <a:prstGeom prst="rect">
            <a:avLst/>
          </a:prstGeom>
        </p:spPr>
      </p:pic>
      <p:grpSp>
        <p:nvGrpSpPr>
          <p:cNvPr id="17" name="Gruppieren 8"/>
          <p:cNvGrpSpPr>
            <a:grpSpLocks/>
          </p:cNvGrpSpPr>
          <p:nvPr/>
        </p:nvGrpSpPr>
        <p:grpSpPr bwMode="auto">
          <a:xfrm>
            <a:off x="1344430" y="4812968"/>
            <a:ext cx="500424" cy="734483"/>
            <a:chOff x="7572375" y="4066489"/>
            <a:chExt cx="500618" cy="734483"/>
          </a:xfrm>
        </p:grpSpPr>
        <p:sp>
          <p:nvSpPr>
            <p:cNvPr id="18" name="Textfeld 23"/>
            <p:cNvSpPr txBox="1">
              <a:spLocks noChangeArrowheads="1"/>
            </p:cNvSpPr>
            <p:nvPr/>
          </p:nvSpPr>
          <p:spPr bwMode="auto">
            <a:xfrm>
              <a:off x="7572375" y="4066489"/>
              <a:ext cx="433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Lucida Handwriting" pitchFamily="66" charset="0"/>
                </a:rPr>
                <a:t>m</a:t>
              </a:r>
            </a:p>
          </p:txBody>
        </p:sp>
        <p:sp>
          <p:nvSpPr>
            <p:cNvPr id="20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340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>
                  <a:latin typeface="Lucida Handwriting" pitchFamily="66" charset="0"/>
                </a:rPr>
                <a:t>V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auto">
            <a:xfrm>
              <a:off x="7572736" y="4386867"/>
              <a:ext cx="500257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8"/>
          <p:cNvGrpSpPr>
            <a:grpSpLocks/>
          </p:cNvGrpSpPr>
          <p:nvPr/>
        </p:nvGrpSpPr>
        <p:grpSpPr bwMode="auto">
          <a:xfrm>
            <a:off x="2277649" y="4762241"/>
            <a:ext cx="1249978" cy="800472"/>
            <a:chOff x="7572736" y="4000500"/>
            <a:chExt cx="1250462" cy="800472"/>
          </a:xfrm>
        </p:grpSpPr>
        <p:sp>
          <p:nvSpPr>
            <p:cNvPr id="26" name="Textfeld 23"/>
            <p:cNvSpPr txBox="1">
              <a:spLocks noChangeArrowheads="1"/>
            </p:cNvSpPr>
            <p:nvPr/>
          </p:nvSpPr>
          <p:spPr bwMode="auto">
            <a:xfrm>
              <a:off x="7685557" y="4000500"/>
              <a:ext cx="895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latin typeface="Lucida Handwriting" pitchFamily="66" charset="0"/>
                </a:rPr>
                <a:t>670 g</a:t>
              </a:r>
              <a:endParaRPr lang="de-DE" dirty="0">
                <a:latin typeface="Lucida Handwriting" pitchFamily="66" charset="0"/>
              </a:endParaRPr>
            </a:p>
          </p:txBody>
        </p:sp>
        <p:sp>
          <p:nvSpPr>
            <p:cNvPr id="27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1204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latin typeface="Lucida Handwriting" pitchFamily="66" charset="0"/>
                </a:rPr>
                <a:t>750 cm³</a:t>
              </a:r>
              <a:endParaRPr lang="de-DE" dirty="0">
                <a:latin typeface="Lucida Handwriting" pitchFamily="66" charset="0"/>
              </a:endParaRPr>
            </a:p>
          </p:txBody>
        </p:sp>
        <p:cxnSp>
          <p:nvCxnSpPr>
            <p:cNvPr id="28" name="Gerade Verbindung 27"/>
            <p:cNvCxnSpPr/>
            <p:nvPr/>
          </p:nvCxnSpPr>
          <p:spPr bwMode="auto">
            <a:xfrm>
              <a:off x="7572736" y="4386867"/>
              <a:ext cx="1142668" cy="17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8"/>
          <p:cNvGrpSpPr>
            <a:grpSpLocks/>
          </p:cNvGrpSpPr>
          <p:nvPr/>
        </p:nvGrpSpPr>
        <p:grpSpPr bwMode="auto">
          <a:xfrm>
            <a:off x="4314041" y="4762241"/>
            <a:ext cx="659155" cy="800472"/>
            <a:chOff x="7530807" y="4000500"/>
            <a:chExt cx="659410" cy="800472"/>
          </a:xfrm>
        </p:grpSpPr>
        <p:sp>
          <p:nvSpPr>
            <p:cNvPr id="31" name="Textfeld 23"/>
            <p:cNvSpPr txBox="1">
              <a:spLocks noChangeArrowheads="1"/>
            </p:cNvSpPr>
            <p:nvPr/>
          </p:nvSpPr>
          <p:spPr bwMode="auto">
            <a:xfrm>
              <a:off x="7655061" y="4000500"/>
              <a:ext cx="349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latin typeface="Lucida Handwriting" pitchFamily="66" charset="0"/>
                </a:rPr>
                <a:t>g</a:t>
              </a:r>
              <a:endParaRPr lang="de-DE" dirty="0">
                <a:latin typeface="Lucida Handwriting" pitchFamily="66" charset="0"/>
              </a:endParaRPr>
            </a:p>
          </p:txBody>
        </p:sp>
        <p:sp>
          <p:nvSpPr>
            <p:cNvPr id="32" name="Textfeld 31"/>
            <p:cNvSpPr txBox="1">
              <a:spLocks noChangeArrowheads="1"/>
            </p:cNvSpPr>
            <p:nvPr/>
          </p:nvSpPr>
          <p:spPr bwMode="auto">
            <a:xfrm>
              <a:off x="7530807" y="4431640"/>
              <a:ext cx="6594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smtClean="0">
                  <a:latin typeface="Lucida Handwriting" pitchFamily="66" charset="0"/>
                </a:rPr>
                <a:t>cm³</a:t>
              </a:r>
              <a:endParaRPr lang="de-DE" dirty="0">
                <a:latin typeface="Lucida Handwriting" pitchFamily="66" charset="0"/>
              </a:endParaRPr>
            </a:p>
          </p:txBody>
        </p:sp>
        <p:cxnSp>
          <p:nvCxnSpPr>
            <p:cNvPr id="33" name="Gerade Verbindung 32"/>
            <p:cNvCxnSpPr/>
            <p:nvPr/>
          </p:nvCxnSpPr>
          <p:spPr bwMode="auto">
            <a:xfrm>
              <a:off x="7644794" y="4386867"/>
              <a:ext cx="462732" cy="17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feld 3"/>
          <p:cNvSpPr txBox="1">
            <a:spLocks noChangeArrowheads="1"/>
          </p:cNvSpPr>
          <p:nvPr/>
        </p:nvSpPr>
        <p:spPr bwMode="auto">
          <a:xfrm>
            <a:off x="3473026" y="4901952"/>
            <a:ext cx="1314998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ts val="2800"/>
              </a:lnSpc>
              <a:spcAft>
                <a:spcPts val="0"/>
              </a:spcAft>
            </a:pPr>
            <a:r>
              <a:rPr lang="de-DE" dirty="0" smtClean="0">
                <a:latin typeface="Lucida Handwriting" pitchFamily="66" charset="0"/>
              </a:rPr>
              <a:t>= 0,89</a:t>
            </a:r>
            <a:endParaRPr lang="de-DE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12" grpId="0" build="p"/>
      <p:bldP spid="13" grpId="0" build="p"/>
      <p:bldP spid="14" grpId="0" build="p"/>
      <p:bldP spid="15" grpId="0" build="p"/>
      <p:bldP spid="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sp>
        <p:nvSpPr>
          <p:cNvPr id="28" name="Textfeld 2"/>
          <p:cNvSpPr txBox="1">
            <a:spLocks noChangeArrowheads="1"/>
          </p:cNvSpPr>
          <p:nvPr/>
        </p:nvSpPr>
        <p:spPr bwMode="auto">
          <a:xfrm>
            <a:off x="323528" y="214313"/>
            <a:ext cx="84982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2800" b="1" dirty="0">
                <a:latin typeface="Calibri" pitchFamily="34" charset="0"/>
              </a:rPr>
              <a:t>Aufgabe zur Dichte</a:t>
            </a:r>
          </a:p>
        </p:txBody>
      </p:sp>
      <p:grpSp>
        <p:nvGrpSpPr>
          <p:cNvPr id="2" name="Gruppieren 8"/>
          <p:cNvGrpSpPr>
            <a:grpSpLocks/>
          </p:cNvGrpSpPr>
          <p:nvPr/>
        </p:nvGrpSpPr>
        <p:grpSpPr bwMode="auto">
          <a:xfrm>
            <a:off x="1041968" y="2428875"/>
            <a:ext cx="904311" cy="1016000"/>
            <a:chOff x="7185800" y="4000500"/>
            <a:chExt cx="904662" cy="1016000"/>
          </a:xfrm>
        </p:grpSpPr>
        <p:sp>
          <p:nvSpPr>
            <p:cNvPr id="3090" name="Textfeld 23"/>
            <p:cNvSpPr txBox="1">
              <a:spLocks noChangeArrowheads="1"/>
            </p:cNvSpPr>
            <p:nvPr/>
          </p:nvSpPr>
          <p:spPr bwMode="auto">
            <a:xfrm>
              <a:off x="7572375" y="4000500"/>
              <a:ext cx="51808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 dirty="0">
                  <a:latin typeface="Calibri" pitchFamily="34" charset="0"/>
                </a:rPr>
                <a:t>m</a:t>
              </a:r>
            </a:p>
          </p:txBody>
        </p:sp>
        <p:sp>
          <p:nvSpPr>
            <p:cNvPr id="3091" name="Rechteck 24"/>
            <p:cNvSpPr>
              <a:spLocks noChangeArrowheads="1"/>
            </p:cNvSpPr>
            <p:nvPr/>
          </p:nvSpPr>
          <p:spPr bwMode="auto">
            <a:xfrm>
              <a:off x="7185800" y="4143397"/>
              <a:ext cx="439541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4000" b="1" dirty="0">
                  <a:latin typeface="Calibri" pitchFamily="34" charset="0"/>
                </a:rPr>
                <a:t>=</a:t>
              </a:r>
              <a:endParaRPr lang="de-DE" sz="4000" dirty="0">
                <a:latin typeface="Calibri" pitchFamily="34" charset="0"/>
              </a:endParaRPr>
            </a:p>
          </p:txBody>
        </p:sp>
        <p:sp>
          <p:nvSpPr>
            <p:cNvPr id="3092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42671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 dirty="0">
                  <a:latin typeface="Calibri" pitchFamily="34" charset="0"/>
                </a:rPr>
                <a:t>V</a:t>
              </a:r>
            </a:p>
          </p:txBody>
        </p:sp>
        <p:cxnSp>
          <p:nvCxnSpPr>
            <p:cNvPr id="8" name="Gerade Verbindung 7"/>
            <p:cNvCxnSpPr/>
            <p:nvPr/>
          </p:nvCxnSpPr>
          <p:spPr bwMode="auto">
            <a:xfrm>
              <a:off x="7572736" y="4500563"/>
              <a:ext cx="50025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eck 9"/>
          <p:cNvSpPr/>
          <p:nvPr/>
        </p:nvSpPr>
        <p:spPr>
          <a:xfrm>
            <a:off x="571472" y="3441194"/>
            <a:ext cx="800105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Frage oder Anweisung lesen!</a:t>
            </a:r>
          </a:p>
        </p:txBody>
      </p:sp>
      <p:sp>
        <p:nvSpPr>
          <p:cNvPr id="11" name="Rechteck 10"/>
          <p:cNvSpPr/>
          <p:nvPr/>
        </p:nvSpPr>
        <p:spPr>
          <a:xfrm>
            <a:off x="571472" y="3434700"/>
            <a:ext cx="692948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Formel notieren!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2516079" y="2170564"/>
            <a:ext cx="8572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00034" y="3363262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Physikalische Größen ermitteln!</a:t>
            </a:r>
          </a:p>
        </p:txBody>
      </p:sp>
      <p:sp>
        <p:nvSpPr>
          <p:cNvPr id="2057" name="Textfeld 14"/>
          <p:cNvSpPr txBox="1">
            <a:spLocks noChangeArrowheads="1"/>
          </p:cNvSpPr>
          <p:nvPr/>
        </p:nvSpPr>
        <p:spPr bwMode="auto">
          <a:xfrm>
            <a:off x="2000250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2500313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304226" y="1122362"/>
            <a:ext cx="8572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164288" y="1855787"/>
            <a:ext cx="92868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857250" y="4429125"/>
            <a:ext cx="1001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m =  </a:t>
            </a:r>
          </a:p>
        </p:txBody>
      </p:sp>
      <p:sp>
        <p:nvSpPr>
          <p:cNvPr id="22" name="Rechteck 21"/>
          <p:cNvSpPr/>
          <p:nvPr/>
        </p:nvSpPr>
        <p:spPr>
          <a:xfrm>
            <a:off x="500034" y="5072074"/>
            <a:ext cx="8286808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Masse von Benzin = Gesamtmasse - Leermasse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1643063" y="4429125"/>
            <a:ext cx="318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1540 g – 600 g =   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500563" y="4429125"/>
            <a:ext cx="1376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2552700" y="2416175"/>
            <a:ext cx="137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sp>
        <p:nvSpPr>
          <p:cNvPr id="24" name="Rechteck 23"/>
          <p:cNvSpPr/>
          <p:nvPr/>
        </p:nvSpPr>
        <p:spPr>
          <a:xfrm>
            <a:off x="435333" y="5656849"/>
            <a:ext cx="8286808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              Netto        =           Brutto     -      Tara</a:t>
            </a:r>
            <a:endParaRPr lang="de-DE" sz="32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5" y="2795408"/>
            <a:ext cx="268224" cy="52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1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sp>
        <p:nvSpPr>
          <p:cNvPr id="4099" name="Textfeld 2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grpSp>
        <p:nvGrpSpPr>
          <p:cNvPr id="4100" name="Gruppieren 8"/>
          <p:cNvGrpSpPr>
            <a:grpSpLocks/>
          </p:cNvGrpSpPr>
          <p:nvPr/>
        </p:nvGrpSpPr>
        <p:grpSpPr bwMode="auto">
          <a:xfrm>
            <a:off x="500063" y="2428875"/>
            <a:ext cx="1446212" cy="1016000"/>
            <a:chOff x="6643688" y="4000500"/>
            <a:chExt cx="1446774" cy="1016000"/>
          </a:xfrm>
        </p:grpSpPr>
        <p:sp>
          <p:nvSpPr>
            <p:cNvPr id="4110" name="Textfeld 23"/>
            <p:cNvSpPr txBox="1">
              <a:spLocks noChangeArrowheads="1"/>
            </p:cNvSpPr>
            <p:nvPr/>
          </p:nvSpPr>
          <p:spPr bwMode="auto">
            <a:xfrm>
              <a:off x="7572375" y="4000500"/>
              <a:ext cx="51808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m</a:t>
              </a:r>
            </a:p>
          </p:txBody>
        </p:sp>
        <p:sp>
          <p:nvSpPr>
            <p:cNvPr id="4111" name="Rechteck 24"/>
            <p:cNvSpPr>
              <a:spLocks noChangeArrowheads="1"/>
            </p:cNvSpPr>
            <p:nvPr/>
          </p:nvSpPr>
          <p:spPr bwMode="auto">
            <a:xfrm>
              <a:off x="7185800" y="4143397"/>
              <a:ext cx="439541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4000" b="1">
                  <a:latin typeface="Calibri" pitchFamily="34" charset="0"/>
                </a:rPr>
                <a:t>=</a:t>
              </a:r>
              <a:endParaRPr lang="de-DE" sz="4000">
                <a:latin typeface="Calibri" pitchFamily="34" charset="0"/>
              </a:endParaRPr>
            </a:p>
          </p:txBody>
        </p:sp>
        <p:sp>
          <p:nvSpPr>
            <p:cNvPr id="4112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42671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V</a:t>
              </a:r>
            </a:p>
          </p:txBody>
        </p:sp>
        <p:pic>
          <p:nvPicPr>
            <p:cNvPr id="4113" name="Grafik 29" descr="rh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43688" y="4258581"/>
              <a:ext cx="719264" cy="6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 bwMode="auto">
            <a:xfrm>
              <a:off x="7572736" y="4500563"/>
              <a:ext cx="50025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12"/>
          <p:cNvCxnSpPr/>
          <p:nvPr/>
        </p:nvCxnSpPr>
        <p:spPr>
          <a:xfrm>
            <a:off x="2484748" y="2165702"/>
            <a:ext cx="8572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00034" y="3441194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Physikalische Größen ermitteln!</a:t>
            </a:r>
          </a:p>
        </p:txBody>
      </p:sp>
      <p:sp>
        <p:nvSpPr>
          <p:cNvPr id="4103" name="Textfeld 14"/>
          <p:cNvSpPr txBox="1">
            <a:spLocks noChangeArrowheads="1"/>
          </p:cNvSpPr>
          <p:nvPr/>
        </p:nvSpPr>
        <p:spPr bwMode="auto">
          <a:xfrm>
            <a:off x="2000250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2500313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286625" y="1123950"/>
            <a:ext cx="8572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092280" y="1855787"/>
            <a:ext cx="92868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feld 25"/>
          <p:cNvSpPr txBox="1">
            <a:spLocks noChangeArrowheads="1"/>
          </p:cNvSpPr>
          <p:nvPr/>
        </p:nvSpPr>
        <p:spPr bwMode="auto">
          <a:xfrm>
            <a:off x="2552700" y="2416175"/>
            <a:ext cx="137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2497138" y="1468705"/>
            <a:ext cx="10001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2357438" y="2928938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grpSp>
        <p:nvGrpSpPr>
          <p:cNvPr id="5124" name="Gruppieren 8"/>
          <p:cNvGrpSpPr>
            <a:grpSpLocks/>
          </p:cNvGrpSpPr>
          <p:nvPr/>
        </p:nvGrpSpPr>
        <p:grpSpPr bwMode="auto">
          <a:xfrm>
            <a:off x="500063" y="2428875"/>
            <a:ext cx="1446212" cy="1016000"/>
            <a:chOff x="6643688" y="4000500"/>
            <a:chExt cx="1446774" cy="1016000"/>
          </a:xfrm>
        </p:grpSpPr>
        <p:sp>
          <p:nvSpPr>
            <p:cNvPr id="5139" name="Textfeld 23"/>
            <p:cNvSpPr txBox="1">
              <a:spLocks noChangeArrowheads="1"/>
            </p:cNvSpPr>
            <p:nvPr/>
          </p:nvSpPr>
          <p:spPr bwMode="auto">
            <a:xfrm>
              <a:off x="7572375" y="4000500"/>
              <a:ext cx="51808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m</a:t>
              </a:r>
            </a:p>
          </p:txBody>
        </p:sp>
        <p:sp>
          <p:nvSpPr>
            <p:cNvPr id="5140" name="Rechteck 24"/>
            <p:cNvSpPr>
              <a:spLocks noChangeArrowheads="1"/>
            </p:cNvSpPr>
            <p:nvPr/>
          </p:nvSpPr>
          <p:spPr bwMode="auto">
            <a:xfrm>
              <a:off x="7185800" y="4143397"/>
              <a:ext cx="439541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4000" b="1">
                  <a:latin typeface="Calibri" pitchFamily="34" charset="0"/>
                </a:rPr>
                <a:t>=</a:t>
              </a:r>
              <a:endParaRPr lang="de-DE" sz="4000">
                <a:latin typeface="Calibri" pitchFamily="34" charset="0"/>
              </a:endParaRPr>
            </a:p>
          </p:txBody>
        </p:sp>
        <p:sp>
          <p:nvSpPr>
            <p:cNvPr id="5141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42671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V</a:t>
              </a:r>
            </a:p>
          </p:txBody>
        </p:sp>
        <p:pic>
          <p:nvPicPr>
            <p:cNvPr id="5142" name="Grafik 29" descr="rh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43688" y="4258581"/>
              <a:ext cx="719264" cy="6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 bwMode="auto">
            <a:xfrm>
              <a:off x="7572736" y="4500563"/>
              <a:ext cx="50025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12"/>
          <p:cNvCxnSpPr/>
          <p:nvPr/>
        </p:nvCxnSpPr>
        <p:spPr>
          <a:xfrm>
            <a:off x="2552700" y="2203410"/>
            <a:ext cx="8572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00034" y="3364056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Physikalische Größen ermitteln!</a:t>
            </a:r>
          </a:p>
        </p:txBody>
      </p:sp>
      <p:sp>
        <p:nvSpPr>
          <p:cNvPr id="5127" name="Textfeld 14"/>
          <p:cNvSpPr txBox="1">
            <a:spLocks noChangeArrowheads="1"/>
          </p:cNvSpPr>
          <p:nvPr/>
        </p:nvSpPr>
        <p:spPr bwMode="auto">
          <a:xfrm>
            <a:off x="2000250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2500313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263058" y="1123950"/>
            <a:ext cx="8572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143235" y="1855787"/>
            <a:ext cx="92868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feld 25"/>
          <p:cNvSpPr txBox="1">
            <a:spLocks noChangeArrowheads="1"/>
          </p:cNvSpPr>
          <p:nvPr/>
        </p:nvSpPr>
        <p:spPr bwMode="auto">
          <a:xfrm>
            <a:off x="2552700" y="2416175"/>
            <a:ext cx="137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2497138" y="1470026"/>
            <a:ext cx="10001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feld 27"/>
          <p:cNvSpPr txBox="1">
            <a:spLocks noChangeArrowheads="1"/>
          </p:cNvSpPr>
          <p:nvPr/>
        </p:nvSpPr>
        <p:spPr bwMode="auto">
          <a:xfrm>
            <a:off x="2357438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sp>
        <p:nvSpPr>
          <p:cNvPr id="20" name="Rechteck 19"/>
          <p:cNvSpPr/>
          <p:nvPr/>
        </p:nvSpPr>
        <p:spPr>
          <a:xfrm>
            <a:off x="500034" y="4000504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Achte auf die Einheiten!</a:t>
            </a:r>
          </a:p>
        </p:txBody>
      </p:sp>
      <p:sp>
        <p:nvSpPr>
          <p:cNvPr id="5135" name="Textfeld 20"/>
          <p:cNvSpPr txBox="1">
            <a:spLocks noChangeArrowheads="1"/>
          </p:cNvSpPr>
          <p:nvPr/>
        </p:nvSpPr>
        <p:spPr bwMode="auto">
          <a:xfrm>
            <a:off x="3857625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214813" y="2416175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0,94 kg   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214813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4357688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 dirty="0">
                <a:latin typeface="Calibri" pitchFamily="34" charset="0"/>
              </a:rPr>
              <a:t>Aufgabe zur Dichte</a:t>
            </a:r>
          </a:p>
        </p:txBody>
      </p:sp>
      <p:grpSp>
        <p:nvGrpSpPr>
          <p:cNvPr id="6148" name="Gruppieren 8"/>
          <p:cNvGrpSpPr>
            <a:grpSpLocks/>
          </p:cNvGrpSpPr>
          <p:nvPr/>
        </p:nvGrpSpPr>
        <p:grpSpPr bwMode="auto">
          <a:xfrm>
            <a:off x="500063" y="2428875"/>
            <a:ext cx="1446212" cy="1016000"/>
            <a:chOff x="6643688" y="4000500"/>
            <a:chExt cx="1446774" cy="1016000"/>
          </a:xfrm>
        </p:grpSpPr>
        <p:sp>
          <p:nvSpPr>
            <p:cNvPr id="6168" name="Textfeld 23"/>
            <p:cNvSpPr txBox="1">
              <a:spLocks noChangeArrowheads="1"/>
            </p:cNvSpPr>
            <p:nvPr/>
          </p:nvSpPr>
          <p:spPr bwMode="auto">
            <a:xfrm>
              <a:off x="7572375" y="4000500"/>
              <a:ext cx="51808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 dirty="0">
                  <a:latin typeface="Calibri" pitchFamily="34" charset="0"/>
                </a:rPr>
                <a:t>m</a:t>
              </a:r>
            </a:p>
          </p:txBody>
        </p:sp>
        <p:sp>
          <p:nvSpPr>
            <p:cNvPr id="6169" name="Rechteck 24"/>
            <p:cNvSpPr>
              <a:spLocks noChangeArrowheads="1"/>
            </p:cNvSpPr>
            <p:nvPr/>
          </p:nvSpPr>
          <p:spPr bwMode="auto">
            <a:xfrm>
              <a:off x="7185800" y="4143397"/>
              <a:ext cx="439541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4000" b="1">
                  <a:latin typeface="Calibri" pitchFamily="34" charset="0"/>
                </a:rPr>
                <a:t>=</a:t>
              </a:r>
              <a:endParaRPr lang="de-DE" sz="4000">
                <a:latin typeface="Calibri" pitchFamily="34" charset="0"/>
              </a:endParaRPr>
            </a:p>
          </p:txBody>
        </p:sp>
        <p:sp>
          <p:nvSpPr>
            <p:cNvPr id="6170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42671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V</a:t>
              </a:r>
            </a:p>
          </p:txBody>
        </p:sp>
        <p:pic>
          <p:nvPicPr>
            <p:cNvPr id="6171" name="Grafik 29" descr="rh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43688" y="4258581"/>
              <a:ext cx="719264" cy="6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 bwMode="auto">
            <a:xfrm>
              <a:off x="7572736" y="4500563"/>
              <a:ext cx="50025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 13"/>
          <p:cNvSpPr/>
          <p:nvPr/>
        </p:nvSpPr>
        <p:spPr>
          <a:xfrm>
            <a:off x="500034" y="3364056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Physikalische Größen ermitteln!</a:t>
            </a:r>
          </a:p>
        </p:txBody>
      </p:sp>
      <p:sp>
        <p:nvSpPr>
          <p:cNvPr id="6151" name="Textfeld 14"/>
          <p:cNvSpPr txBox="1">
            <a:spLocks noChangeArrowheads="1"/>
          </p:cNvSpPr>
          <p:nvPr/>
        </p:nvSpPr>
        <p:spPr bwMode="auto">
          <a:xfrm>
            <a:off x="2000250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2500313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feld 25"/>
          <p:cNvSpPr txBox="1">
            <a:spLocks noChangeArrowheads="1"/>
          </p:cNvSpPr>
          <p:nvPr/>
        </p:nvSpPr>
        <p:spPr bwMode="auto">
          <a:xfrm>
            <a:off x="2552700" y="2416175"/>
            <a:ext cx="137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sp>
        <p:nvSpPr>
          <p:cNvPr id="6157" name="Textfeld 27"/>
          <p:cNvSpPr txBox="1">
            <a:spLocks noChangeArrowheads="1"/>
          </p:cNvSpPr>
          <p:nvPr/>
        </p:nvSpPr>
        <p:spPr bwMode="auto">
          <a:xfrm>
            <a:off x="2357438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sp>
        <p:nvSpPr>
          <p:cNvPr id="6158" name="Textfeld 20"/>
          <p:cNvSpPr txBox="1">
            <a:spLocks noChangeArrowheads="1"/>
          </p:cNvSpPr>
          <p:nvPr/>
        </p:nvSpPr>
        <p:spPr bwMode="auto">
          <a:xfrm>
            <a:off x="3857625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sp>
        <p:nvSpPr>
          <p:cNvPr id="6159" name="Textfeld 21"/>
          <p:cNvSpPr txBox="1">
            <a:spLocks noChangeArrowheads="1"/>
          </p:cNvSpPr>
          <p:nvPr/>
        </p:nvSpPr>
        <p:spPr bwMode="auto">
          <a:xfrm>
            <a:off x="4214813" y="2416175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0,94 kg   </a:t>
            </a:r>
          </a:p>
        </p:txBody>
      </p:sp>
      <p:sp>
        <p:nvSpPr>
          <p:cNvPr id="6160" name="Textfeld 22"/>
          <p:cNvSpPr txBox="1">
            <a:spLocks noChangeArrowheads="1"/>
          </p:cNvSpPr>
          <p:nvPr/>
        </p:nvSpPr>
        <p:spPr bwMode="auto">
          <a:xfrm>
            <a:off x="4214813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4357688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5643563" y="2571750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 </a:t>
            </a:r>
            <a:r>
              <a:rPr lang="de-DE" sz="3200" b="1">
                <a:latin typeface="Calibri" pitchFamily="34" charset="0"/>
              </a:rPr>
              <a:t>0,72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6929438" y="2416175"/>
            <a:ext cx="85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kg   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6929438" y="2857500"/>
            <a:ext cx="115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dm³   </a:t>
            </a: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000875" y="2928938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00034" y="3357562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Berechnung durchführen! Runden!</a:t>
            </a:r>
          </a:p>
        </p:txBody>
      </p:sp>
      <p:sp>
        <p:nvSpPr>
          <p:cNvPr id="33" name="Rechteck 32"/>
          <p:cNvSpPr/>
          <p:nvPr/>
        </p:nvSpPr>
        <p:spPr>
          <a:xfrm>
            <a:off x="500034" y="4000504"/>
            <a:ext cx="8286808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Achte auf die Einheiten!</a:t>
            </a:r>
          </a:p>
        </p:txBody>
      </p:sp>
      <p:sp>
        <p:nvSpPr>
          <p:cNvPr id="34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2552700" y="2203410"/>
            <a:ext cx="8572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7263058" y="1123950"/>
            <a:ext cx="8572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7143235" y="1855787"/>
            <a:ext cx="92868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2497138" y="1470026"/>
            <a:ext cx="10001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grpSp>
        <p:nvGrpSpPr>
          <p:cNvPr id="7172" name="Gruppieren 8"/>
          <p:cNvGrpSpPr>
            <a:grpSpLocks/>
          </p:cNvGrpSpPr>
          <p:nvPr/>
        </p:nvGrpSpPr>
        <p:grpSpPr bwMode="auto">
          <a:xfrm>
            <a:off x="500063" y="2428875"/>
            <a:ext cx="1446212" cy="1016000"/>
            <a:chOff x="6643688" y="4000500"/>
            <a:chExt cx="1446774" cy="1016000"/>
          </a:xfrm>
        </p:grpSpPr>
        <p:sp>
          <p:nvSpPr>
            <p:cNvPr id="7190" name="Textfeld 23"/>
            <p:cNvSpPr txBox="1">
              <a:spLocks noChangeArrowheads="1"/>
            </p:cNvSpPr>
            <p:nvPr/>
          </p:nvSpPr>
          <p:spPr bwMode="auto">
            <a:xfrm>
              <a:off x="7572375" y="4000500"/>
              <a:ext cx="51808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m</a:t>
              </a:r>
            </a:p>
          </p:txBody>
        </p:sp>
        <p:sp>
          <p:nvSpPr>
            <p:cNvPr id="7191" name="Rechteck 24"/>
            <p:cNvSpPr>
              <a:spLocks noChangeArrowheads="1"/>
            </p:cNvSpPr>
            <p:nvPr/>
          </p:nvSpPr>
          <p:spPr bwMode="auto">
            <a:xfrm>
              <a:off x="7185800" y="4143397"/>
              <a:ext cx="439541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4000" b="1">
                  <a:latin typeface="Calibri" pitchFamily="34" charset="0"/>
                </a:rPr>
                <a:t>=</a:t>
              </a:r>
              <a:endParaRPr lang="de-DE" sz="4000">
                <a:latin typeface="Calibri" pitchFamily="34" charset="0"/>
              </a:endParaRPr>
            </a:p>
          </p:txBody>
        </p:sp>
        <p:sp>
          <p:nvSpPr>
            <p:cNvPr id="7192" name="Textfeld 26"/>
            <p:cNvSpPr txBox="1">
              <a:spLocks noChangeArrowheads="1"/>
            </p:cNvSpPr>
            <p:nvPr/>
          </p:nvSpPr>
          <p:spPr bwMode="auto">
            <a:xfrm>
              <a:off x="7618555" y="4431640"/>
              <a:ext cx="426717" cy="58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3200" b="1">
                  <a:latin typeface="Calibri" pitchFamily="34" charset="0"/>
                </a:rPr>
                <a:t>V</a:t>
              </a:r>
            </a:p>
          </p:txBody>
        </p:sp>
        <p:pic>
          <p:nvPicPr>
            <p:cNvPr id="7193" name="Grafik 29" descr="rh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43688" y="4258581"/>
              <a:ext cx="719264" cy="6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7"/>
            <p:cNvCxnSpPr/>
            <p:nvPr/>
          </p:nvCxnSpPr>
          <p:spPr bwMode="auto">
            <a:xfrm>
              <a:off x="7572736" y="4500563"/>
              <a:ext cx="500257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4" name="Textfeld 14"/>
          <p:cNvSpPr txBox="1">
            <a:spLocks noChangeArrowheads="1"/>
          </p:cNvSpPr>
          <p:nvPr/>
        </p:nvSpPr>
        <p:spPr bwMode="auto">
          <a:xfrm>
            <a:off x="2000250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2500313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feld 25"/>
          <p:cNvSpPr txBox="1">
            <a:spLocks noChangeArrowheads="1"/>
          </p:cNvSpPr>
          <p:nvPr/>
        </p:nvSpPr>
        <p:spPr bwMode="auto">
          <a:xfrm>
            <a:off x="2552700" y="2416175"/>
            <a:ext cx="1376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940 g   </a:t>
            </a:r>
          </a:p>
        </p:txBody>
      </p:sp>
      <p:sp>
        <p:nvSpPr>
          <p:cNvPr id="7180" name="Textfeld 27"/>
          <p:cNvSpPr txBox="1">
            <a:spLocks noChangeArrowheads="1"/>
          </p:cNvSpPr>
          <p:nvPr/>
        </p:nvSpPr>
        <p:spPr bwMode="auto">
          <a:xfrm>
            <a:off x="2357438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sp>
        <p:nvSpPr>
          <p:cNvPr id="7181" name="Textfeld 20"/>
          <p:cNvSpPr txBox="1">
            <a:spLocks noChangeArrowheads="1"/>
          </p:cNvSpPr>
          <p:nvPr/>
        </p:nvSpPr>
        <p:spPr bwMode="auto">
          <a:xfrm>
            <a:off x="3857625" y="2571750"/>
            <a:ext cx="439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</a:t>
            </a:r>
          </a:p>
        </p:txBody>
      </p:sp>
      <p:sp>
        <p:nvSpPr>
          <p:cNvPr id="7182" name="Textfeld 21"/>
          <p:cNvSpPr txBox="1">
            <a:spLocks noChangeArrowheads="1"/>
          </p:cNvSpPr>
          <p:nvPr/>
        </p:nvSpPr>
        <p:spPr bwMode="auto">
          <a:xfrm>
            <a:off x="4214813" y="2416175"/>
            <a:ext cx="1677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0,94 kg   </a:t>
            </a:r>
          </a:p>
        </p:txBody>
      </p:sp>
      <p:sp>
        <p:nvSpPr>
          <p:cNvPr id="7183" name="Textfeld 22"/>
          <p:cNvSpPr txBox="1">
            <a:spLocks noChangeArrowheads="1"/>
          </p:cNvSpPr>
          <p:nvPr/>
        </p:nvSpPr>
        <p:spPr bwMode="auto">
          <a:xfrm>
            <a:off x="4214813" y="2857500"/>
            <a:ext cx="1770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1,3 dm³   </a:t>
            </a: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4357688" y="2928938"/>
            <a:ext cx="12144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Textfeld 26"/>
          <p:cNvSpPr txBox="1">
            <a:spLocks noChangeArrowheads="1"/>
          </p:cNvSpPr>
          <p:nvPr/>
        </p:nvSpPr>
        <p:spPr bwMode="auto">
          <a:xfrm>
            <a:off x="5643563" y="2571750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4000" b="1">
                <a:latin typeface="Calibri" pitchFamily="34" charset="0"/>
              </a:rPr>
              <a:t>= </a:t>
            </a:r>
            <a:r>
              <a:rPr lang="de-DE" sz="3200" b="1">
                <a:latin typeface="Calibri" pitchFamily="34" charset="0"/>
              </a:rPr>
              <a:t>0,72</a:t>
            </a:r>
          </a:p>
        </p:txBody>
      </p:sp>
      <p:sp>
        <p:nvSpPr>
          <p:cNvPr id="7186" name="Textfeld 28"/>
          <p:cNvSpPr txBox="1">
            <a:spLocks noChangeArrowheads="1"/>
          </p:cNvSpPr>
          <p:nvPr/>
        </p:nvSpPr>
        <p:spPr bwMode="auto">
          <a:xfrm>
            <a:off x="6929438" y="2416175"/>
            <a:ext cx="85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kg   </a:t>
            </a:r>
          </a:p>
        </p:txBody>
      </p:sp>
      <p:sp>
        <p:nvSpPr>
          <p:cNvPr id="7187" name="Textfeld 29"/>
          <p:cNvSpPr txBox="1">
            <a:spLocks noChangeArrowheads="1"/>
          </p:cNvSpPr>
          <p:nvPr/>
        </p:nvSpPr>
        <p:spPr bwMode="auto">
          <a:xfrm>
            <a:off x="6929438" y="2857500"/>
            <a:ext cx="115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200" b="1">
                <a:latin typeface="Calibri" pitchFamily="34" charset="0"/>
              </a:rPr>
              <a:t>dm³   </a:t>
            </a: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7000875" y="2928938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500034" y="4000504"/>
            <a:ext cx="828680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Brutto (Gesamtgewicht)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Netto (Reingewicht)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Tara (Verpackungsgewicht)</a:t>
            </a:r>
          </a:p>
        </p:txBody>
      </p:sp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500063" y="714375"/>
            <a:ext cx="8072437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</a:t>
            </a:r>
            <a:r>
              <a:rPr lang="de-DE" dirty="0" smtClean="0">
                <a:latin typeface="Lucida Handwriting" pitchFamily="66" charset="0"/>
              </a:rPr>
              <a:t> einem </a:t>
            </a:r>
            <a:r>
              <a:rPr lang="de-DE" dirty="0">
                <a:latin typeface="Lucida Handwriting" pitchFamily="66" charset="0"/>
              </a:rPr>
              <a:t>5-Liter-Kanister </a:t>
            </a:r>
            <a:r>
              <a:rPr lang="de-DE" dirty="0" smtClean="0">
                <a:latin typeface="Lucida Handwriting" pitchFamily="66" charset="0"/>
              </a:rPr>
              <a:t> mit  der  </a:t>
            </a:r>
            <a:r>
              <a:rPr lang="de-DE" dirty="0">
                <a:latin typeface="Lucida Handwriting" pitchFamily="66" charset="0"/>
              </a:rPr>
              <a:t>Leermasse </a:t>
            </a:r>
            <a:r>
              <a:rPr lang="de-DE" dirty="0" smtClean="0">
                <a:latin typeface="Lucida Handwriting" pitchFamily="66" charset="0"/>
              </a:rPr>
              <a:t> von  600 </a:t>
            </a:r>
            <a:r>
              <a:rPr lang="de-DE" dirty="0">
                <a:latin typeface="Lucida Handwriting" pitchFamily="66" charset="0"/>
              </a:rPr>
              <a:t>g befinden </a:t>
            </a:r>
            <a:r>
              <a:rPr lang="de-DE" dirty="0" smtClean="0">
                <a:latin typeface="Lucida Handwriting" pitchFamily="66" charset="0"/>
              </a:rPr>
              <a:t> sich </a:t>
            </a:r>
            <a:r>
              <a:rPr lang="de-DE" dirty="0">
                <a:latin typeface="Lucida Handwriting" pitchFamily="66" charset="0"/>
              </a:rPr>
              <a:t>1,3 Liter </a:t>
            </a:r>
            <a:r>
              <a:rPr lang="de-DE" dirty="0" smtClean="0">
                <a:latin typeface="Lucida Handwriting" pitchFamily="66" charset="0"/>
              </a:rPr>
              <a:t> Benzin</a:t>
            </a:r>
            <a:r>
              <a:rPr lang="de-DE" dirty="0">
                <a:latin typeface="Lucida Handwriting" pitchFamily="66" charset="0"/>
              </a:rPr>
              <a:t>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</a:t>
            </a:r>
            <a:r>
              <a:rPr lang="de-DE" dirty="0" smtClean="0">
                <a:latin typeface="Lucida Handwriting" pitchFamily="66" charset="0"/>
              </a:rPr>
              <a:t> Gesamtmasse </a:t>
            </a:r>
            <a:r>
              <a:rPr lang="de-DE" dirty="0">
                <a:latin typeface="Lucida Handwriting" pitchFamily="66" charset="0"/>
              </a:rPr>
              <a:t>(Kanister und Benzin) beträgt </a:t>
            </a:r>
            <a:r>
              <a:rPr lang="de-DE" dirty="0" smtClean="0">
                <a:latin typeface="Lucida Handwriting" pitchFamily="66" charset="0"/>
              </a:rPr>
              <a:t> 1,54 </a:t>
            </a:r>
            <a:r>
              <a:rPr lang="de-DE" dirty="0">
                <a:latin typeface="Lucida Handwriting" pitchFamily="66" charset="0"/>
              </a:rPr>
              <a:t>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</a:t>
            </a:r>
            <a:r>
              <a:rPr lang="de-DE" dirty="0" smtClean="0">
                <a:latin typeface="Lucida Handwriting" pitchFamily="66" charset="0"/>
              </a:rPr>
              <a:t> die  Dichte  von  Benzin</a:t>
            </a:r>
            <a:r>
              <a:rPr lang="de-DE" dirty="0">
                <a:latin typeface="Lucida Handwriting" pitchFamily="66" charset="0"/>
              </a:rPr>
              <a:t>!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2552700" y="2203410"/>
            <a:ext cx="8572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7263058" y="1123950"/>
            <a:ext cx="85725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143235" y="1855787"/>
            <a:ext cx="928687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497138" y="1470026"/>
            <a:ext cx="1000125" cy="1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/>
          <p:cNvGrpSpPr/>
          <p:nvPr/>
        </p:nvGrpSpPr>
        <p:grpSpPr>
          <a:xfrm>
            <a:off x="6125994" y="3385372"/>
            <a:ext cx="1657519" cy="59503"/>
            <a:chOff x="5715000" y="4535814"/>
            <a:chExt cx="1017240" cy="56328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5715000" y="4535814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5715000" y="4590555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/>
          <p:cNvSpPr txBox="1">
            <a:spLocks noChangeArrowheads="1"/>
          </p:cNvSpPr>
          <p:nvPr/>
        </p:nvSpPr>
        <p:spPr bwMode="auto">
          <a:xfrm>
            <a:off x="500063" y="714375"/>
            <a:ext cx="8643937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einem 5-Liter-Kanister mit der Leermasse von 600 g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befinden sich 1,3 Liter Benzin.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Gesamtmasse (Kanister und Benzin) beträgt 1,54 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die Dichte von Benzin!</a:t>
            </a:r>
            <a:br>
              <a:rPr lang="de-DE" dirty="0">
                <a:latin typeface="Lucida Handwriting" pitchFamily="66" charset="0"/>
              </a:rPr>
            </a:br>
            <a:endParaRPr lang="de-DE" dirty="0">
              <a:latin typeface="Lucida Handwriting" pitchFamily="66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Welche Gesamtmasse ergibt sich, wenn der Kanister voll Benzin ist</a:t>
            </a:r>
            <a:r>
              <a:rPr lang="de-DE" dirty="0" smtClean="0">
                <a:latin typeface="Lucida Handwriting" pitchFamily="66" charset="0"/>
              </a:rPr>
              <a:t>?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8195" name="Textfeld 4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1552673" y="2881217"/>
            <a:ext cx="1785938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00063" y="343120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</a:rPr>
              <a:t>Reingewicht:  m = </a:t>
            </a:r>
            <a:r>
              <a:rPr lang="de-DE">
                <a:latin typeface="Lucida Handwriting" pitchFamily="66" charset="0"/>
                <a:sym typeface="Symbol erw." pitchFamily="34" charset="2"/>
              </a:rPr>
              <a:t> · V</a:t>
            </a:r>
            <a:endParaRPr lang="de-DE">
              <a:latin typeface="Lucida Handwriting" pitchFamily="66" charset="0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4233063" y="3332977"/>
            <a:ext cx="627062" cy="565779"/>
            <a:chOff x="4214810" y="3000372"/>
            <a:chExt cx="627063" cy="2535370"/>
          </a:xfrm>
        </p:grpSpPr>
        <p:sp>
          <p:nvSpPr>
            <p:cNvPr id="8204" name="Textfeld 12"/>
            <p:cNvSpPr txBox="1">
              <a:spLocks noChangeArrowheads="1"/>
            </p:cNvSpPr>
            <p:nvPr/>
          </p:nvSpPr>
          <p:spPr bwMode="auto">
            <a:xfrm>
              <a:off x="4299080" y="3000372"/>
              <a:ext cx="509591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kg</a:t>
              </a:r>
            </a:p>
          </p:txBody>
        </p:sp>
        <p:sp>
          <p:nvSpPr>
            <p:cNvPr id="8205" name="Textfeld 13"/>
            <p:cNvSpPr txBox="1">
              <a:spLocks noChangeArrowheads="1"/>
            </p:cNvSpPr>
            <p:nvPr/>
          </p:nvSpPr>
          <p:spPr bwMode="auto">
            <a:xfrm>
              <a:off x="4214810" y="4156531"/>
              <a:ext cx="627063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dm³</a:t>
              </a: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4332285" y="4235391"/>
              <a:ext cx="419824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429000" y="3431201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  <a:sym typeface="Symbol erw." pitchFamily="34" charset="2"/>
              </a:rPr>
              <a:t>= 0,72       </a:t>
            </a:r>
            <a:r>
              <a:rPr lang="de-DE" dirty="0" smtClean="0">
                <a:latin typeface="Lucida Handwriting" pitchFamily="66" charset="0"/>
                <a:sym typeface="Symbol erw." pitchFamily="34" charset="2"/>
              </a:rPr>
              <a:t>·5dm³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608638" y="3431201"/>
            <a:ext cx="150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  <a:sym typeface="Symbol erw." pitchFamily="34" charset="2"/>
              </a:rPr>
              <a:t>= 3,6 kg </a:t>
            </a:r>
            <a:r>
              <a:rPr lang="de-DE">
                <a:latin typeface="Lucida Handwriting" pitchFamily="66" charset="0"/>
              </a:rPr>
              <a:t> 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00063" y="381088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Tara:  	= 0,6 kg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500063" y="4168069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Gesamtgewicht:  	= 4,2 kg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7319714" y="2881217"/>
            <a:ext cx="1428750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3"/>
          <p:cNvSpPr txBox="1">
            <a:spLocks noChangeArrowheads="1"/>
          </p:cNvSpPr>
          <p:nvPr/>
        </p:nvSpPr>
        <p:spPr bwMode="auto">
          <a:xfrm>
            <a:off x="500062" y="4797287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Lucida Handwriting" pitchFamily="66" charset="0"/>
              </a:rPr>
              <a:t>Welches </a:t>
            </a:r>
            <a:r>
              <a:rPr lang="de-DE" dirty="0">
                <a:latin typeface="Lucida Handwriting" pitchFamily="66" charset="0"/>
              </a:rPr>
              <a:t>Volumen und welche Masse hat 1 cl Benzin?</a:t>
            </a:r>
          </a:p>
        </p:txBody>
      </p:sp>
      <p:sp>
        <p:nvSpPr>
          <p:cNvPr id="9220" name="Textfeld 4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71500" y="5111878"/>
            <a:ext cx="2214563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429000" y="5111878"/>
            <a:ext cx="1785938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feld 15"/>
          <p:cNvSpPr txBox="1">
            <a:spLocks noChangeArrowheads="1"/>
          </p:cNvSpPr>
          <p:nvPr/>
        </p:nvSpPr>
        <p:spPr bwMode="auto">
          <a:xfrm>
            <a:off x="500063" y="5251042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Volumen:  	V = 10 cm³</a:t>
            </a:r>
          </a:p>
        </p:txBody>
      </p:sp>
      <p:sp>
        <p:nvSpPr>
          <p:cNvPr id="8206" name="Textfeld 16"/>
          <p:cNvSpPr txBox="1">
            <a:spLocks noChangeArrowheads="1"/>
          </p:cNvSpPr>
          <p:nvPr/>
        </p:nvSpPr>
        <p:spPr bwMode="auto">
          <a:xfrm>
            <a:off x="500064" y="5633102"/>
            <a:ext cx="149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Masse:  </a:t>
            </a:r>
          </a:p>
        </p:txBody>
      </p:sp>
      <p:sp>
        <p:nvSpPr>
          <p:cNvPr id="8207" name="Textfeld 17"/>
          <p:cNvSpPr txBox="1">
            <a:spLocks noChangeArrowheads="1"/>
          </p:cNvSpPr>
          <p:nvPr/>
        </p:nvSpPr>
        <p:spPr bwMode="auto">
          <a:xfrm>
            <a:off x="3714750" y="5608229"/>
            <a:ext cx="350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  <a:sym typeface="Symbol erw." pitchFamily="34" charset="2"/>
              </a:rPr>
              <a:t>0,72       · 10 cm³  = 7,2 g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86250" y="5455799"/>
            <a:ext cx="627063" cy="593770"/>
            <a:chOff x="4214810" y="3000372"/>
            <a:chExt cx="627063" cy="593269"/>
          </a:xfrm>
        </p:grpSpPr>
        <p:sp>
          <p:nvSpPr>
            <p:cNvPr id="9235" name="Textfeld 23"/>
            <p:cNvSpPr txBox="1">
              <a:spLocks noChangeArrowheads="1"/>
            </p:cNvSpPr>
            <p:nvPr/>
          </p:nvSpPr>
          <p:spPr bwMode="auto">
            <a:xfrm>
              <a:off x="4242518" y="3000372"/>
              <a:ext cx="509591" cy="3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Lucida Handwriting" pitchFamily="66" charset="0"/>
                </a:rPr>
                <a:t>g</a:t>
              </a:r>
            </a:p>
          </p:txBody>
        </p:sp>
        <p:sp>
          <p:nvSpPr>
            <p:cNvPr id="9236" name="Textfeld 24"/>
            <p:cNvSpPr txBox="1">
              <a:spLocks noChangeArrowheads="1"/>
            </p:cNvSpPr>
            <p:nvPr/>
          </p:nvSpPr>
          <p:spPr bwMode="auto">
            <a:xfrm>
              <a:off x="4214810" y="3286124"/>
              <a:ext cx="627063" cy="3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>
                  <a:latin typeface="Lucida Handwriting" pitchFamily="66" charset="0"/>
                </a:rPr>
                <a:t>cm³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4332285" y="3330293"/>
              <a:ext cx="285750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 Verbindung 23"/>
          <p:cNvCxnSpPr/>
          <p:nvPr/>
        </p:nvCxnSpPr>
        <p:spPr>
          <a:xfrm>
            <a:off x="5715000" y="5111878"/>
            <a:ext cx="428625" cy="15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4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500063" y="343120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</a:rPr>
              <a:t>Reingewicht:  m = </a:t>
            </a:r>
            <a:r>
              <a:rPr lang="de-DE">
                <a:latin typeface="Lucida Handwriting" pitchFamily="66" charset="0"/>
                <a:sym typeface="Symbol erw." pitchFamily="34" charset="2"/>
              </a:rPr>
              <a:t> · V</a:t>
            </a:r>
            <a:endParaRPr lang="de-DE">
              <a:latin typeface="Lucida Handwriting" pitchFamily="66" charset="0"/>
            </a:endParaRPr>
          </a:p>
        </p:txBody>
      </p:sp>
      <p:grpSp>
        <p:nvGrpSpPr>
          <p:cNvPr id="30" name="Gruppieren 18"/>
          <p:cNvGrpSpPr>
            <a:grpSpLocks/>
          </p:cNvGrpSpPr>
          <p:nvPr/>
        </p:nvGrpSpPr>
        <p:grpSpPr bwMode="auto">
          <a:xfrm>
            <a:off x="4233063" y="3332977"/>
            <a:ext cx="627062" cy="565779"/>
            <a:chOff x="4214810" y="3000372"/>
            <a:chExt cx="627063" cy="2535370"/>
          </a:xfrm>
        </p:grpSpPr>
        <p:sp>
          <p:nvSpPr>
            <p:cNvPr id="31" name="Textfeld 12"/>
            <p:cNvSpPr txBox="1">
              <a:spLocks noChangeArrowheads="1"/>
            </p:cNvSpPr>
            <p:nvPr/>
          </p:nvSpPr>
          <p:spPr bwMode="auto">
            <a:xfrm>
              <a:off x="4299080" y="3000372"/>
              <a:ext cx="509591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kg</a:t>
              </a:r>
            </a:p>
          </p:txBody>
        </p:sp>
        <p:sp>
          <p:nvSpPr>
            <p:cNvPr id="32" name="Textfeld 13"/>
            <p:cNvSpPr txBox="1">
              <a:spLocks noChangeArrowheads="1"/>
            </p:cNvSpPr>
            <p:nvPr/>
          </p:nvSpPr>
          <p:spPr bwMode="auto">
            <a:xfrm>
              <a:off x="4214810" y="4156531"/>
              <a:ext cx="627063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dm³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4332285" y="4235391"/>
              <a:ext cx="419824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429000" y="3431201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  <a:sym typeface="Symbol erw." pitchFamily="34" charset="2"/>
              </a:rPr>
              <a:t>= 0,72       </a:t>
            </a:r>
            <a:r>
              <a:rPr lang="de-DE" dirty="0" smtClean="0">
                <a:latin typeface="Lucida Handwriting" pitchFamily="66" charset="0"/>
                <a:sym typeface="Symbol erw." pitchFamily="34" charset="2"/>
              </a:rPr>
              <a:t>·5dm³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608638" y="3431201"/>
            <a:ext cx="150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  <a:sym typeface="Symbol erw." pitchFamily="34" charset="2"/>
              </a:rPr>
              <a:t>= 3,6 kg </a:t>
            </a:r>
            <a:r>
              <a:rPr lang="de-DE">
                <a:latin typeface="Lucida Handwriting" pitchFamily="66" charset="0"/>
              </a:rPr>
              <a:t> </a:t>
            </a: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500063" y="381088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Tara:  	= 0,6 kg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500063" y="4168069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Gesamtgewicht:  	= 4,2 kg</a:t>
            </a:r>
          </a:p>
        </p:txBody>
      </p:sp>
      <p:sp>
        <p:nvSpPr>
          <p:cNvPr id="42" name="Textfeld 3"/>
          <p:cNvSpPr txBox="1">
            <a:spLocks noChangeArrowheads="1"/>
          </p:cNvSpPr>
          <p:nvPr/>
        </p:nvSpPr>
        <p:spPr bwMode="auto">
          <a:xfrm>
            <a:off x="500063" y="714375"/>
            <a:ext cx="8643937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einem 5-Liter-Kanister mit der Leermasse von 600 g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befinden sich 1,3 Liter Benzin.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Gesamtmasse (Kanister und Benzin) beträgt 1,54 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die Dichte von Benzin!</a:t>
            </a:r>
            <a:br>
              <a:rPr lang="de-DE" dirty="0">
                <a:latin typeface="Lucida Handwriting" pitchFamily="66" charset="0"/>
              </a:rPr>
            </a:br>
            <a:endParaRPr lang="de-DE" dirty="0">
              <a:latin typeface="Lucida Handwriting" pitchFamily="66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Welche Gesamtmasse ergibt sich, wenn der Kanister voll Benzin ist</a:t>
            </a:r>
            <a:r>
              <a:rPr lang="de-DE" dirty="0" smtClean="0">
                <a:latin typeface="Lucida Handwriting" pitchFamily="66" charset="0"/>
              </a:rPr>
              <a:t>?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45" name="Textfeld 16"/>
          <p:cNvSpPr txBox="1">
            <a:spLocks noChangeArrowheads="1"/>
          </p:cNvSpPr>
          <p:nvPr/>
        </p:nvSpPr>
        <p:spPr bwMode="auto">
          <a:xfrm>
            <a:off x="2303264" y="5620374"/>
            <a:ext cx="284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dirty="0">
                <a:latin typeface="Lucida Handwriting" pitchFamily="66" charset="0"/>
              </a:rPr>
              <a:t>= </a:t>
            </a:r>
            <a:r>
              <a:rPr lang="de-DE" dirty="0">
                <a:latin typeface="Lucida Handwriting" pitchFamily="66" charset="0"/>
                <a:sym typeface="Symbol erw." pitchFamily="34" charset="2"/>
              </a:rPr>
              <a:t> · V = </a:t>
            </a:r>
            <a:endParaRPr lang="de-DE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/>
      <p:bldP spid="8207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3"/>
          <p:cNvSpPr txBox="1">
            <a:spLocks noChangeArrowheads="1"/>
          </p:cNvSpPr>
          <p:nvPr/>
        </p:nvSpPr>
        <p:spPr bwMode="auto">
          <a:xfrm>
            <a:off x="500062" y="4797287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Lucida Handwriting" pitchFamily="66" charset="0"/>
              </a:rPr>
              <a:t>Welches </a:t>
            </a:r>
            <a:r>
              <a:rPr lang="de-DE" dirty="0">
                <a:latin typeface="Lucida Handwriting" pitchFamily="66" charset="0"/>
              </a:rPr>
              <a:t>Volumen und welche Masse hat 1 cl Benzin?</a:t>
            </a:r>
          </a:p>
        </p:txBody>
      </p:sp>
      <p:sp>
        <p:nvSpPr>
          <p:cNvPr id="9220" name="Textfeld 4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sp>
        <p:nvSpPr>
          <p:cNvPr id="8205" name="Textfeld 15"/>
          <p:cNvSpPr txBox="1">
            <a:spLocks noChangeArrowheads="1"/>
          </p:cNvSpPr>
          <p:nvPr/>
        </p:nvSpPr>
        <p:spPr bwMode="auto">
          <a:xfrm>
            <a:off x="500063" y="5251042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Volumen:  	V = 10 cm³</a:t>
            </a:r>
          </a:p>
        </p:txBody>
      </p:sp>
      <p:sp>
        <p:nvSpPr>
          <p:cNvPr id="8206" name="Textfeld 16"/>
          <p:cNvSpPr txBox="1">
            <a:spLocks noChangeArrowheads="1"/>
          </p:cNvSpPr>
          <p:nvPr/>
        </p:nvSpPr>
        <p:spPr bwMode="auto">
          <a:xfrm>
            <a:off x="500064" y="5633102"/>
            <a:ext cx="149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Masse:  </a:t>
            </a:r>
          </a:p>
        </p:txBody>
      </p:sp>
      <p:sp>
        <p:nvSpPr>
          <p:cNvPr id="8207" name="Textfeld 17"/>
          <p:cNvSpPr txBox="1">
            <a:spLocks noChangeArrowheads="1"/>
          </p:cNvSpPr>
          <p:nvPr/>
        </p:nvSpPr>
        <p:spPr bwMode="auto">
          <a:xfrm>
            <a:off x="3714750" y="5608229"/>
            <a:ext cx="3500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  <a:sym typeface="Symbol erw." pitchFamily="34" charset="2"/>
              </a:rPr>
              <a:t>0,72       · 10 cm³  = 7,2 g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3" name="Gruppieren 18"/>
          <p:cNvGrpSpPr>
            <a:grpSpLocks/>
          </p:cNvGrpSpPr>
          <p:nvPr/>
        </p:nvGrpSpPr>
        <p:grpSpPr bwMode="auto">
          <a:xfrm>
            <a:off x="4286250" y="5455799"/>
            <a:ext cx="627063" cy="593770"/>
            <a:chOff x="4214810" y="3000372"/>
            <a:chExt cx="627063" cy="593269"/>
          </a:xfrm>
        </p:grpSpPr>
        <p:sp>
          <p:nvSpPr>
            <p:cNvPr id="9235" name="Textfeld 23"/>
            <p:cNvSpPr txBox="1">
              <a:spLocks noChangeArrowheads="1"/>
            </p:cNvSpPr>
            <p:nvPr/>
          </p:nvSpPr>
          <p:spPr bwMode="auto">
            <a:xfrm>
              <a:off x="4242518" y="3000372"/>
              <a:ext cx="509591" cy="3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Lucida Handwriting" pitchFamily="66" charset="0"/>
                </a:rPr>
                <a:t>g</a:t>
              </a:r>
            </a:p>
          </p:txBody>
        </p:sp>
        <p:sp>
          <p:nvSpPr>
            <p:cNvPr id="9236" name="Textfeld 24"/>
            <p:cNvSpPr txBox="1">
              <a:spLocks noChangeArrowheads="1"/>
            </p:cNvSpPr>
            <p:nvPr/>
          </p:nvSpPr>
          <p:spPr bwMode="auto">
            <a:xfrm>
              <a:off x="4214810" y="3286124"/>
              <a:ext cx="627063" cy="3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>
                  <a:latin typeface="Lucida Handwriting" pitchFamily="66" charset="0"/>
                </a:rPr>
                <a:t>cm³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4332285" y="3330293"/>
              <a:ext cx="285750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4"/>
          <p:cNvSpPr txBox="1">
            <a:spLocks noChangeArrowheads="1"/>
          </p:cNvSpPr>
          <p:nvPr/>
        </p:nvSpPr>
        <p:spPr bwMode="auto">
          <a:xfrm>
            <a:off x="500063" y="214313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Calibri" pitchFamily="34" charset="0"/>
              </a:rPr>
              <a:t>Aufgabe zur Dichte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500063" y="343120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</a:rPr>
              <a:t>Reingewicht:  m = </a:t>
            </a:r>
            <a:r>
              <a:rPr lang="de-DE">
                <a:latin typeface="Lucida Handwriting" pitchFamily="66" charset="0"/>
                <a:sym typeface="Symbol erw." pitchFamily="34" charset="2"/>
              </a:rPr>
              <a:t> · V</a:t>
            </a:r>
            <a:endParaRPr lang="de-DE">
              <a:latin typeface="Lucida Handwriting" pitchFamily="66" charset="0"/>
            </a:endParaRPr>
          </a:p>
        </p:txBody>
      </p:sp>
      <p:grpSp>
        <p:nvGrpSpPr>
          <p:cNvPr id="30" name="Gruppieren 18"/>
          <p:cNvGrpSpPr>
            <a:grpSpLocks/>
          </p:cNvGrpSpPr>
          <p:nvPr/>
        </p:nvGrpSpPr>
        <p:grpSpPr bwMode="auto">
          <a:xfrm>
            <a:off x="4233063" y="3332977"/>
            <a:ext cx="627062" cy="565779"/>
            <a:chOff x="4214810" y="3000372"/>
            <a:chExt cx="627063" cy="2535370"/>
          </a:xfrm>
        </p:grpSpPr>
        <p:sp>
          <p:nvSpPr>
            <p:cNvPr id="31" name="Textfeld 12"/>
            <p:cNvSpPr txBox="1">
              <a:spLocks noChangeArrowheads="1"/>
            </p:cNvSpPr>
            <p:nvPr/>
          </p:nvSpPr>
          <p:spPr bwMode="auto">
            <a:xfrm>
              <a:off x="4299080" y="3000372"/>
              <a:ext cx="509591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kg</a:t>
              </a:r>
            </a:p>
          </p:txBody>
        </p:sp>
        <p:sp>
          <p:nvSpPr>
            <p:cNvPr id="32" name="Textfeld 13"/>
            <p:cNvSpPr txBox="1">
              <a:spLocks noChangeArrowheads="1"/>
            </p:cNvSpPr>
            <p:nvPr/>
          </p:nvSpPr>
          <p:spPr bwMode="auto">
            <a:xfrm>
              <a:off x="4214810" y="4156531"/>
              <a:ext cx="627063" cy="137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52650" algn="l"/>
                  <a:tab pos="3140075" algn="l"/>
                  <a:tab pos="42116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dirty="0">
                  <a:latin typeface="Lucida Handwriting" pitchFamily="66" charset="0"/>
                </a:rPr>
                <a:t>dm³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4332285" y="4235391"/>
              <a:ext cx="419824" cy="15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429000" y="3431201"/>
            <a:ext cx="2571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  <a:sym typeface="Symbol erw." pitchFamily="34" charset="2"/>
              </a:rPr>
              <a:t>= 0,72       </a:t>
            </a:r>
            <a:r>
              <a:rPr lang="de-DE" dirty="0" smtClean="0">
                <a:latin typeface="Lucida Handwriting" pitchFamily="66" charset="0"/>
                <a:sym typeface="Symbol erw." pitchFamily="34" charset="2"/>
              </a:rPr>
              <a:t>·5dm³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608638" y="3431201"/>
            <a:ext cx="150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latin typeface="Lucida Handwriting" pitchFamily="66" charset="0"/>
                <a:sym typeface="Symbol erw." pitchFamily="34" charset="2"/>
              </a:rPr>
              <a:t>= 3,6 kg </a:t>
            </a:r>
            <a:r>
              <a:rPr lang="de-DE">
                <a:latin typeface="Lucida Handwriting" pitchFamily="66" charset="0"/>
              </a:rPr>
              <a:t> </a:t>
            </a: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500063" y="3810881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Tara:  	= 0,6 kg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500063" y="4168069"/>
            <a:ext cx="8643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latin typeface="Lucida Handwriting" pitchFamily="66" charset="0"/>
              </a:rPr>
              <a:t>Gesamtgewicht:  	= 4,2 kg</a:t>
            </a:r>
          </a:p>
        </p:txBody>
      </p:sp>
      <p:sp>
        <p:nvSpPr>
          <p:cNvPr id="42" name="Textfeld 3"/>
          <p:cNvSpPr txBox="1">
            <a:spLocks noChangeArrowheads="1"/>
          </p:cNvSpPr>
          <p:nvPr/>
        </p:nvSpPr>
        <p:spPr bwMode="auto">
          <a:xfrm>
            <a:off x="500063" y="714375"/>
            <a:ext cx="8643937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In einem 5-Liter-Kanister mit der Leermasse von 600 g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befinden sich 1,3 Liter Benzin.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Die Gesamtmasse (Kanister und Benzin) beträgt 1,54 kg. </a:t>
            </a:r>
            <a:br>
              <a:rPr lang="de-DE" dirty="0">
                <a:latin typeface="Lucida Handwriting" pitchFamily="66" charset="0"/>
              </a:rPr>
            </a:br>
            <a:r>
              <a:rPr lang="de-DE" dirty="0">
                <a:latin typeface="Lucida Handwriting" pitchFamily="66" charset="0"/>
              </a:rPr>
              <a:t>Berechne die Dichte von Benzin!</a:t>
            </a:r>
            <a:br>
              <a:rPr lang="de-DE" dirty="0">
                <a:latin typeface="Lucida Handwriting" pitchFamily="66" charset="0"/>
              </a:rPr>
            </a:br>
            <a:endParaRPr lang="de-DE" dirty="0">
              <a:latin typeface="Lucida Handwriting" pitchFamily="66" charset="0"/>
            </a:endParaRPr>
          </a:p>
          <a:p>
            <a:pPr eaLnBrk="1" hangingPunct="1">
              <a:lnSpc>
                <a:spcPts val="2800"/>
              </a:lnSpc>
            </a:pPr>
            <a:r>
              <a:rPr lang="de-DE" dirty="0">
                <a:latin typeface="Lucida Handwriting" pitchFamily="66" charset="0"/>
              </a:rPr>
              <a:t>Welche Gesamtmasse ergibt sich, wenn der Kanister voll Benzin ist</a:t>
            </a:r>
            <a:r>
              <a:rPr lang="de-DE" dirty="0" smtClean="0">
                <a:latin typeface="Lucida Handwriting" pitchFamily="66" charset="0"/>
              </a:rPr>
              <a:t>?</a:t>
            </a:r>
            <a:endParaRPr lang="de-DE" dirty="0">
              <a:latin typeface="Lucida Handwriting" pitchFamily="66" charset="0"/>
            </a:endParaRPr>
          </a:p>
        </p:txBody>
      </p:sp>
      <p:sp>
        <p:nvSpPr>
          <p:cNvPr id="45" name="Textfeld 16"/>
          <p:cNvSpPr txBox="1">
            <a:spLocks noChangeArrowheads="1"/>
          </p:cNvSpPr>
          <p:nvPr/>
        </p:nvSpPr>
        <p:spPr bwMode="auto">
          <a:xfrm>
            <a:off x="2303264" y="5620374"/>
            <a:ext cx="284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2288" algn="l"/>
                <a:tab pos="5106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latin typeface="Lucida Handwriting" pitchFamily="66" charset="0"/>
              </a:rPr>
              <a:t>m </a:t>
            </a:r>
            <a:r>
              <a:rPr lang="de-DE" dirty="0">
                <a:latin typeface="Lucida Handwriting" pitchFamily="66" charset="0"/>
              </a:rPr>
              <a:t>= </a:t>
            </a:r>
            <a:r>
              <a:rPr lang="de-DE" dirty="0">
                <a:latin typeface="Lucida Handwriting" pitchFamily="66" charset="0"/>
                <a:sym typeface="Symbol erw." pitchFamily="34" charset="2"/>
              </a:rPr>
              <a:t> · V = </a:t>
            </a:r>
            <a:endParaRPr lang="de-DE" dirty="0">
              <a:latin typeface="Lucida Handwriting" pitchFamily="66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715000" y="4535814"/>
            <a:ext cx="1017240" cy="56328"/>
            <a:chOff x="5715000" y="4535814"/>
            <a:chExt cx="1017240" cy="56328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5715000" y="4535814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5715000" y="4590555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6091585" y="5553359"/>
            <a:ext cx="1017240" cy="56328"/>
            <a:chOff x="5715000" y="4535814"/>
            <a:chExt cx="1017240" cy="56328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5715000" y="4535814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5715000" y="4590555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6090747" y="5961542"/>
            <a:ext cx="1017240" cy="56328"/>
            <a:chOff x="5715000" y="4535814"/>
            <a:chExt cx="1017240" cy="56328"/>
          </a:xfrm>
        </p:grpSpPr>
        <p:cxnSp>
          <p:nvCxnSpPr>
            <p:cNvPr id="43" name="Gerade Verbindung 42"/>
            <p:cNvCxnSpPr/>
            <p:nvPr/>
          </p:nvCxnSpPr>
          <p:spPr>
            <a:xfrm>
              <a:off x="5715000" y="4535814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5715000" y="4590555"/>
              <a:ext cx="1017240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0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Bildschirmpräsentation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 erw.</vt:lpstr>
      <vt:lpstr>Lucida Handwriting</vt:lpstr>
      <vt:lpstr>Larissa-Design</vt:lpstr>
      <vt:lpstr>1_Larissa-Design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EE-IT</dc:creator>
  <cp:lastModifiedBy>verwalter</cp:lastModifiedBy>
  <cp:revision>25</cp:revision>
  <dcterms:created xsi:type="dcterms:W3CDTF">2010-12-20T20:08:01Z</dcterms:created>
  <dcterms:modified xsi:type="dcterms:W3CDTF">2013-01-08T18:06:55Z</dcterms:modified>
</cp:coreProperties>
</file>